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9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8"/>
    <p:restoredTop sz="95934"/>
  </p:normalViewPr>
  <p:slideViewPr>
    <p:cSldViewPr snapToGrid="0" snapToObjects="1">
      <p:cViewPr varScale="1">
        <p:scale>
          <a:sx n="93" d="100"/>
          <a:sy n="93" d="100"/>
        </p:scale>
        <p:origin x="224"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D6BB4-D58F-6D44-8198-70F252D2976A}" type="doc">
      <dgm:prSet loTypeId="urn:microsoft.com/office/officeart/2005/8/layout/bList2" loCatId="" qsTypeId="urn:microsoft.com/office/officeart/2005/8/quickstyle/simple1" qsCatId="simple" csTypeId="urn:microsoft.com/office/officeart/2005/8/colors/accent1_2" csCatId="accent1" phldr="1"/>
      <dgm:spPr/>
    </dgm:pt>
    <dgm:pt modelId="{8A8A28B0-0902-1E4F-AD13-0CEDC960A61A}">
      <dgm:prSet phldrT="[Text]" custT="1"/>
      <dgm:spPr>
        <a:solidFill>
          <a:srgbClr val="FFC000"/>
        </a:solidFill>
      </dgm:spPr>
      <dgm:t>
        <a:bodyPr/>
        <a:lstStyle/>
        <a:p>
          <a:r>
            <a:rPr lang="en-US" sz="900" dirty="0">
              <a:solidFill>
                <a:schemeClr val="tx1"/>
              </a:solidFill>
            </a:rPr>
            <a:t>280K people served every month</a:t>
          </a:r>
        </a:p>
      </dgm:t>
    </dgm:pt>
    <dgm:pt modelId="{AEFA36CC-8CD6-D24C-9E22-9668FC90F26F}" type="parTrans" cxnId="{04B73F88-4A3D-D644-BD2D-32667E02C30A}">
      <dgm:prSet/>
      <dgm:spPr/>
      <dgm:t>
        <a:bodyPr/>
        <a:lstStyle/>
        <a:p>
          <a:endParaRPr lang="en-US"/>
        </a:p>
      </dgm:t>
    </dgm:pt>
    <dgm:pt modelId="{56E01F16-168A-AA46-B10E-FF13829D0849}" type="sibTrans" cxnId="{04B73F88-4A3D-D644-BD2D-32667E02C30A}">
      <dgm:prSet/>
      <dgm:spPr/>
      <dgm:t>
        <a:bodyPr/>
        <a:lstStyle/>
        <a:p>
          <a:endParaRPr lang="en-US"/>
        </a:p>
      </dgm:t>
    </dgm:pt>
    <dgm:pt modelId="{22B45A6D-AD9A-C44F-8A83-58F077E5BC84}">
      <dgm:prSet phldrT="[Text]" custT="1"/>
      <dgm:spPr>
        <a:solidFill>
          <a:schemeClr val="accent4"/>
        </a:solidFill>
      </dgm:spPr>
      <dgm:t>
        <a:bodyPr/>
        <a:lstStyle/>
        <a:p>
          <a:r>
            <a:rPr lang="en-US" sz="800" dirty="0">
              <a:solidFill>
                <a:schemeClr val="tx1"/>
              </a:solidFill>
            </a:rPr>
            <a:t>38 million pounds of food distributed annually</a:t>
          </a:r>
        </a:p>
      </dgm:t>
    </dgm:pt>
    <dgm:pt modelId="{A855A286-9E2D-7F49-87E6-7CB614188E03}" type="parTrans" cxnId="{A8C3E67D-CF59-5F44-B638-44B8C93368B9}">
      <dgm:prSet/>
      <dgm:spPr/>
      <dgm:t>
        <a:bodyPr/>
        <a:lstStyle/>
        <a:p>
          <a:endParaRPr lang="en-US"/>
        </a:p>
      </dgm:t>
    </dgm:pt>
    <dgm:pt modelId="{A3678360-5E0E-DC4B-9006-CFFB5D9D3ACA}" type="sibTrans" cxnId="{A8C3E67D-CF59-5F44-B638-44B8C93368B9}">
      <dgm:prSet/>
      <dgm:spPr/>
      <dgm:t>
        <a:bodyPr/>
        <a:lstStyle/>
        <a:p>
          <a:endParaRPr lang="en-US"/>
        </a:p>
      </dgm:t>
    </dgm:pt>
    <dgm:pt modelId="{F877CD19-0E25-844F-BA8C-30D20F86A48A}">
      <dgm:prSet phldrT="[Text]" custT="1"/>
      <dgm:spPr>
        <a:solidFill>
          <a:schemeClr val="accent4"/>
        </a:solidFill>
      </dgm:spPr>
      <dgm:t>
        <a:bodyPr/>
        <a:lstStyle/>
        <a:p>
          <a:r>
            <a:rPr lang="en-US" sz="900" dirty="0">
              <a:solidFill>
                <a:schemeClr val="tx1"/>
              </a:solidFill>
            </a:rPr>
            <a:t>50% of food distributed is fresh food</a:t>
          </a:r>
        </a:p>
      </dgm:t>
    </dgm:pt>
    <dgm:pt modelId="{63988AEB-87F1-9F41-BF56-972692BEBE3F}" type="parTrans" cxnId="{762320EA-A493-6D41-9D80-31B6C3A24E85}">
      <dgm:prSet/>
      <dgm:spPr/>
      <dgm:t>
        <a:bodyPr/>
        <a:lstStyle/>
        <a:p>
          <a:endParaRPr lang="en-US"/>
        </a:p>
      </dgm:t>
    </dgm:pt>
    <dgm:pt modelId="{F46A86EF-AC37-C644-BFB4-0E7F45129893}" type="sibTrans" cxnId="{762320EA-A493-6D41-9D80-31B6C3A24E85}">
      <dgm:prSet/>
      <dgm:spPr/>
      <dgm:t>
        <a:bodyPr/>
        <a:lstStyle/>
        <a:p>
          <a:endParaRPr lang="en-US"/>
        </a:p>
      </dgm:t>
    </dgm:pt>
    <dgm:pt modelId="{E5A88811-96F3-0947-9A89-CFFA410AB3D6}" type="pres">
      <dgm:prSet presAssocID="{7D0D6BB4-D58F-6D44-8198-70F252D2976A}" presName="diagram" presStyleCnt="0">
        <dgm:presLayoutVars>
          <dgm:dir/>
          <dgm:animLvl val="lvl"/>
          <dgm:resizeHandles val="exact"/>
        </dgm:presLayoutVars>
      </dgm:prSet>
      <dgm:spPr/>
    </dgm:pt>
    <dgm:pt modelId="{1A3DB554-1D98-244C-997A-2955AFF11315}" type="pres">
      <dgm:prSet presAssocID="{8A8A28B0-0902-1E4F-AD13-0CEDC960A61A}" presName="compNode" presStyleCnt="0"/>
      <dgm:spPr/>
    </dgm:pt>
    <dgm:pt modelId="{FB5C0857-C5EC-0D4C-8F6D-BBE22C7827DA}" type="pres">
      <dgm:prSet presAssocID="{8A8A28B0-0902-1E4F-AD13-0CEDC960A61A}" presName="childRect" presStyleLbl="bgAcc1" presStyleIdx="0" presStyleCnt="3">
        <dgm:presLayoutVars>
          <dgm:bulletEnabled val="1"/>
        </dgm:presLayoutVars>
      </dgm:prSet>
      <dgm:spPr/>
    </dgm:pt>
    <dgm:pt modelId="{DA8DC632-7C50-0E42-8EB4-D349B2247E87}" type="pres">
      <dgm:prSet presAssocID="{8A8A28B0-0902-1E4F-AD13-0CEDC960A61A}" presName="parentText" presStyleLbl="node1" presStyleIdx="0" presStyleCnt="0">
        <dgm:presLayoutVars>
          <dgm:chMax val="0"/>
          <dgm:bulletEnabled val="1"/>
        </dgm:presLayoutVars>
      </dgm:prSet>
      <dgm:spPr/>
    </dgm:pt>
    <dgm:pt modelId="{7C0947E5-6D51-CE4E-B649-5A69213BDFA2}" type="pres">
      <dgm:prSet presAssocID="{8A8A28B0-0902-1E4F-AD13-0CEDC960A61A}" presName="parentRect" presStyleLbl="alignNode1" presStyleIdx="0" presStyleCnt="3"/>
      <dgm:spPr/>
    </dgm:pt>
    <dgm:pt modelId="{11C0837D-698D-8841-A282-5220404000C9}" type="pres">
      <dgm:prSet presAssocID="{8A8A28B0-0902-1E4F-AD13-0CEDC960A61A}"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B236DB69-C4E1-C646-A3F8-04D1AFF5C3AF}" type="pres">
      <dgm:prSet presAssocID="{56E01F16-168A-AA46-B10E-FF13829D0849}" presName="sibTrans" presStyleLbl="sibTrans2D1" presStyleIdx="0" presStyleCnt="0"/>
      <dgm:spPr/>
    </dgm:pt>
    <dgm:pt modelId="{1BCB6932-3677-3A4F-A19A-9C18CC6F2051}" type="pres">
      <dgm:prSet presAssocID="{22B45A6D-AD9A-C44F-8A83-58F077E5BC84}" presName="compNode" presStyleCnt="0"/>
      <dgm:spPr/>
    </dgm:pt>
    <dgm:pt modelId="{D7EC360E-7D2F-0549-9DDA-A10D4254B99A}" type="pres">
      <dgm:prSet presAssocID="{22B45A6D-AD9A-C44F-8A83-58F077E5BC84}" presName="childRect" presStyleLbl="bgAcc1" presStyleIdx="1" presStyleCnt="3">
        <dgm:presLayoutVars>
          <dgm:bulletEnabled val="1"/>
        </dgm:presLayoutVars>
      </dgm:prSet>
      <dgm:spPr/>
    </dgm:pt>
    <dgm:pt modelId="{09C82913-F6F6-964B-A8A9-C754A284A677}" type="pres">
      <dgm:prSet presAssocID="{22B45A6D-AD9A-C44F-8A83-58F077E5BC84}" presName="parentText" presStyleLbl="node1" presStyleIdx="0" presStyleCnt="0">
        <dgm:presLayoutVars>
          <dgm:chMax val="0"/>
          <dgm:bulletEnabled val="1"/>
        </dgm:presLayoutVars>
      </dgm:prSet>
      <dgm:spPr/>
    </dgm:pt>
    <dgm:pt modelId="{E8CFEEB1-4A7D-4446-8D39-23688E4B198D}" type="pres">
      <dgm:prSet presAssocID="{22B45A6D-AD9A-C44F-8A83-58F077E5BC84}" presName="parentRect" presStyleLbl="alignNode1" presStyleIdx="1" presStyleCnt="3"/>
      <dgm:spPr/>
    </dgm:pt>
    <dgm:pt modelId="{52BFF382-76CF-324A-9409-821324C50E0A}" type="pres">
      <dgm:prSet presAssocID="{22B45A6D-AD9A-C44F-8A83-58F077E5BC84}"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8FE925B9-6A48-FD49-AB4D-712E30E5DA6E}" type="pres">
      <dgm:prSet presAssocID="{A3678360-5E0E-DC4B-9006-CFFB5D9D3ACA}" presName="sibTrans" presStyleLbl="sibTrans2D1" presStyleIdx="0" presStyleCnt="0"/>
      <dgm:spPr/>
    </dgm:pt>
    <dgm:pt modelId="{F49BBEBF-66A6-2448-BCF8-02E0397F514E}" type="pres">
      <dgm:prSet presAssocID="{F877CD19-0E25-844F-BA8C-30D20F86A48A}" presName="compNode" presStyleCnt="0"/>
      <dgm:spPr/>
    </dgm:pt>
    <dgm:pt modelId="{0D40EF4D-7560-304D-8112-AF5B1A9DAE61}" type="pres">
      <dgm:prSet presAssocID="{F877CD19-0E25-844F-BA8C-30D20F86A48A}" presName="childRect" presStyleLbl="bgAcc1" presStyleIdx="2" presStyleCnt="3">
        <dgm:presLayoutVars>
          <dgm:bulletEnabled val="1"/>
        </dgm:presLayoutVars>
      </dgm:prSet>
      <dgm:spPr/>
    </dgm:pt>
    <dgm:pt modelId="{D540075F-A79E-F447-AF1C-BB1325DF616A}" type="pres">
      <dgm:prSet presAssocID="{F877CD19-0E25-844F-BA8C-30D20F86A48A}" presName="parentText" presStyleLbl="node1" presStyleIdx="0" presStyleCnt="0">
        <dgm:presLayoutVars>
          <dgm:chMax val="0"/>
          <dgm:bulletEnabled val="1"/>
        </dgm:presLayoutVars>
      </dgm:prSet>
      <dgm:spPr/>
    </dgm:pt>
    <dgm:pt modelId="{7A57F6F2-340D-6D4F-9378-AA9DF4FE6CB3}" type="pres">
      <dgm:prSet presAssocID="{F877CD19-0E25-844F-BA8C-30D20F86A48A}" presName="parentRect" presStyleLbl="alignNode1" presStyleIdx="2" presStyleCnt="3"/>
      <dgm:spPr/>
    </dgm:pt>
    <dgm:pt modelId="{F0BD5C15-90DC-0542-A21B-7D676F6EA425}" type="pres">
      <dgm:prSet presAssocID="{F877CD19-0E25-844F-BA8C-30D20F86A48A}"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Lst>
  <dgm:cxnLst>
    <dgm:cxn modelId="{4AAD4A0F-CF29-4947-9906-908D79E9AA62}" type="presOf" srcId="{22B45A6D-AD9A-C44F-8A83-58F077E5BC84}" destId="{E8CFEEB1-4A7D-4446-8D39-23688E4B198D}" srcOrd="1" destOrd="0" presId="urn:microsoft.com/office/officeart/2005/8/layout/bList2"/>
    <dgm:cxn modelId="{92DB7743-0EA0-134F-9F6D-9070B7EC34AD}" type="presOf" srcId="{F877CD19-0E25-844F-BA8C-30D20F86A48A}" destId="{D540075F-A79E-F447-AF1C-BB1325DF616A}" srcOrd="0" destOrd="0" presId="urn:microsoft.com/office/officeart/2005/8/layout/bList2"/>
    <dgm:cxn modelId="{4623F754-2C6D-AF4A-8F15-FC56BB7D346C}" type="presOf" srcId="{56E01F16-168A-AA46-B10E-FF13829D0849}" destId="{B236DB69-C4E1-C646-A3F8-04D1AFF5C3AF}" srcOrd="0" destOrd="0" presId="urn:microsoft.com/office/officeart/2005/8/layout/bList2"/>
    <dgm:cxn modelId="{0A262857-D3F0-7045-86E8-7926C759D65B}" type="presOf" srcId="{7D0D6BB4-D58F-6D44-8198-70F252D2976A}" destId="{E5A88811-96F3-0947-9A89-CFFA410AB3D6}" srcOrd="0" destOrd="0" presId="urn:microsoft.com/office/officeart/2005/8/layout/bList2"/>
    <dgm:cxn modelId="{53FCED5A-D9A7-FD49-A35C-362273BB5EC2}" type="presOf" srcId="{8A8A28B0-0902-1E4F-AD13-0CEDC960A61A}" destId="{DA8DC632-7C50-0E42-8EB4-D349B2247E87}" srcOrd="0" destOrd="0" presId="urn:microsoft.com/office/officeart/2005/8/layout/bList2"/>
    <dgm:cxn modelId="{1A9A3C61-9F77-1A45-A8D5-7E6021621100}" type="presOf" srcId="{A3678360-5E0E-DC4B-9006-CFFB5D9D3ACA}" destId="{8FE925B9-6A48-FD49-AB4D-712E30E5DA6E}" srcOrd="0" destOrd="0" presId="urn:microsoft.com/office/officeart/2005/8/layout/bList2"/>
    <dgm:cxn modelId="{A8C3E67D-CF59-5F44-B638-44B8C93368B9}" srcId="{7D0D6BB4-D58F-6D44-8198-70F252D2976A}" destId="{22B45A6D-AD9A-C44F-8A83-58F077E5BC84}" srcOrd="1" destOrd="0" parTransId="{A855A286-9E2D-7F49-87E6-7CB614188E03}" sibTransId="{A3678360-5E0E-DC4B-9006-CFFB5D9D3ACA}"/>
    <dgm:cxn modelId="{04B73F88-4A3D-D644-BD2D-32667E02C30A}" srcId="{7D0D6BB4-D58F-6D44-8198-70F252D2976A}" destId="{8A8A28B0-0902-1E4F-AD13-0CEDC960A61A}" srcOrd="0" destOrd="0" parTransId="{AEFA36CC-8CD6-D24C-9E22-9668FC90F26F}" sibTransId="{56E01F16-168A-AA46-B10E-FF13829D0849}"/>
    <dgm:cxn modelId="{EA07E4DB-75C0-2C46-B197-4DF29939AA0E}" type="presOf" srcId="{22B45A6D-AD9A-C44F-8A83-58F077E5BC84}" destId="{09C82913-F6F6-964B-A8A9-C754A284A677}" srcOrd="0" destOrd="0" presId="urn:microsoft.com/office/officeart/2005/8/layout/bList2"/>
    <dgm:cxn modelId="{0F619ADD-8F3B-EF4E-881E-FB0F82548B12}" type="presOf" srcId="{F877CD19-0E25-844F-BA8C-30D20F86A48A}" destId="{7A57F6F2-340D-6D4F-9378-AA9DF4FE6CB3}" srcOrd="1" destOrd="0" presId="urn:microsoft.com/office/officeart/2005/8/layout/bList2"/>
    <dgm:cxn modelId="{762320EA-A493-6D41-9D80-31B6C3A24E85}" srcId="{7D0D6BB4-D58F-6D44-8198-70F252D2976A}" destId="{F877CD19-0E25-844F-BA8C-30D20F86A48A}" srcOrd="2" destOrd="0" parTransId="{63988AEB-87F1-9F41-BF56-972692BEBE3F}" sibTransId="{F46A86EF-AC37-C644-BFB4-0E7F45129893}"/>
    <dgm:cxn modelId="{532EDAF2-5B66-C142-A8CC-472EA25C9179}" type="presOf" srcId="{8A8A28B0-0902-1E4F-AD13-0CEDC960A61A}" destId="{7C0947E5-6D51-CE4E-B649-5A69213BDFA2}" srcOrd="1" destOrd="0" presId="urn:microsoft.com/office/officeart/2005/8/layout/bList2"/>
    <dgm:cxn modelId="{70A4D90E-3AD9-1F47-8156-C3603E93275C}" type="presParOf" srcId="{E5A88811-96F3-0947-9A89-CFFA410AB3D6}" destId="{1A3DB554-1D98-244C-997A-2955AFF11315}" srcOrd="0" destOrd="0" presId="urn:microsoft.com/office/officeart/2005/8/layout/bList2"/>
    <dgm:cxn modelId="{1DBCBCDD-9538-EC4B-AEA3-90055FC696BD}" type="presParOf" srcId="{1A3DB554-1D98-244C-997A-2955AFF11315}" destId="{FB5C0857-C5EC-0D4C-8F6D-BBE22C7827DA}" srcOrd="0" destOrd="0" presId="urn:microsoft.com/office/officeart/2005/8/layout/bList2"/>
    <dgm:cxn modelId="{EDD38F0A-F668-5F4F-9318-304341A280CE}" type="presParOf" srcId="{1A3DB554-1D98-244C-997A-2955AFF11315}" destId="{DA8DC632-7C50-0E42-8EB4-D349B2247E87}" srcOrd="1" destOrd="0" presId="urn:microsoft.com/office/officeart/2005/8/layout/bList2"/>
    <dgm:cxn modelId="{FCAB0357-9916-D344-94CB-449119C1B7AA}" type="presParOf" srcId="{1A3DB554-1D98-244C-997A-2955AFF11315}" destId="{7C0947E5-6D51-CE4E-B649-5A69213BDFA2}" srcOrd="2" destOrd="0" presId="urn:microsoft.com/office/officeart/2005/8/layout/bList2"/>
    <dgm:cxn modelId="{F2AC6127-374C-F443-82DB-42DB0B4A2968}" type="presParOf" srcId="{1A3DB554-1D98-244C-997A-2955AFF11315}" destId="{11C0837D-698D-8841-A282-5220404000C9}" srcOrd="3" destOrd="0" presId="urn:microsoft.com/office/officeart/2005/8/layout/bList2"/>
    <dgm:cxn modelId="{8799A996-915A-4044-A4A2-30B54831B519}" type="presParOf" srcId="{E5A88811-96F3-0947-9A89-CFFA410AB3D6}" destId="{B236DB69-C4E1-C646-A3F8-04D1AFF5C3AF}" srcOrd="1" destOrd="0" presId="urn:microsoft.com/office/officeart/2005/8/layout/bList2"/>
    <dgm:cxn modelId="{8C75E7A4-079E-2A4C-AAA1-DCA8EDDF4684}" type="presParOf" srcId="{E5A88811-96F3-0947-9A89-CFFA410AB3D6}" destId="{1BCB6932-3677-3A4F-A19A-9C18CC6F2051}" srcOrd="2" destOrd="0" presId="urn:microsoft.com/office/officeart/2005/8/layout/bList2"/>
    <dgm:cxn modelId="{90C07EE2-E144-344C-8FE1-F101CAA33AE2}" type="presParOf" srcId="{1BCB6932-3677-3A4F-A19A-9C18CC6F2051}" destId="{D7EC360E-7D2F-0549-9DDA-A10D4254B99A}" srcOrd="0" destOrd="0" presId="urn:microsoft.com/office/officeart/2005/8/layout/bList2"/>
    <dgm:cxn modelId="{5F418C8C-A3CB-484D-92CC-5DF8259F7CF8}" type="presParOf" srcId="{1BCB6932-3677-3A4F-A19A-9C18CC6F2051}" destId="{09C82913-F6F6-964B-A8A9-C754A284A677}" srcOrd="1" destOrd="0" presId="urn:microsoft.com/office/officeart/2005/8/layout/bList2"/>
    <dgm:cxn modelId="{FBD8AF21-527D-BA48-9424-65737141DB6B}" type="presParOf" srcId="{1BCB6932-3677-3A4F-A19A-9C18CC6F2051}" destId="{E8CFEEB1-4A7D-4446-8D39-23688E4B198D}" srcOrd="2" destOrd="0" presId="urn:microsoft.com/office/officeart/2005/8/layout/bList2"/>
    <dgm:cxn modelId="{F52C3D90-8C32-994E-8925-A4E0DD6C7C17}" type="presParOf" srcId="{1BCB6932-3677-3A4F-A19A-9C18CC6F2051}" destId="{52BFF382-76CF-324A-9409-821324C50E0A}" srcOrd="3" destOrd="0" presId="urn:microsoft.com/office/officeart/2005/8/layout/bList2"/>
    <dgm:cxn modelId="{BBA3CA04-2323-DE4E-8CFE-EAAF9C70270F}" type="presParOf" srcId="{E5A88811-96F3-0947-9A89-CFFA410AB3D6}" destId="{8FE925B9-6A48-FD49-AB4D-712E30E5DA6E}" srcOrd="3" destOrd="0" presId="urn:microsoft.com/office/officeart/2005/8/layout/bList2"/>
    <dgm:cxn modelId="{68F82F7E-480B-A347-88CD-193C4B3B33BF}" type="presParOf" srcId="{E5A88811-96F3-0947-9A89-CFFA410AB3D6}" destId="{F49BBEBF-66A6-2448-BCF8-02E0397F514E}" srcOrd="4" destOrd="0" presId="urn:microsoft.com/office/officeart/2005/8/layout/bList2"/>
    <dgm:cxn modelId="{08F83733-4428-524D-B631-ACCC6B2A4DC7}" type="presParOf" srcId="{F49BBEBF-66A6-2448-BCF8-02E0397F514E}" destId="{0D40EF4D-7560-304D-8112-AF5B1A9DAE61}" srcOrd="0" destOrd="0" presId="urn:microsoft.com/office/officeart/2005/8/layout/bList2"/>
    <dgm:cxn modelId="{AB8E8FF2-B37B-6F4D-901A-A95973B8DDA5}" type="presParOf" srcId="{F49BBEBF-66A6-2448-BCF8-02E0397F514E}" destId="{D540075F-A79E-F447-AF1C-BB1325DF616A}" srcOrd="1" destOrd="0" presId="urn:microsoft.com/office/officeart/2005/8/layout/bList2"/>
    <dgm:cxn modelId="{74466E92-B2C6-AE4E-AD75-A6139F4B3348}" type="presParOf" srcId="{F49BBEBF-66A6-2448-BCF8-02E0397F514E}" destId="{7A57F6F2-340D-6D4F-9378-AA9DF4FE6CB3}" srcOrd="2" destOrd="0" presId="urn:microsoft.com/office/officeart/2005/8/layout/bList2"/>
    <dgm:cxn modelId="{EF6BFCF1-CA0C-EF4B-845C-605013F6B6E9}" type="presParOf" srcId="{F49BBEBF-66A6-2448-BCF8-02E0397F514E}" destId="{F0BD5C15-90DC-0542-A21B-7D676F6EA42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C0857-C5EC-0D4C-8F6D-BBE22C7827DA}">
      <dsp:nvSpPr>
        <dsp:cNvPr id="0" name=""/>
        <dsp:cNvSpPr/>
      </dsp:nvSpPr>
      <dsp:spPr>
        <a:xfrm>
          <a:off x="2765" y="72855"/>
          <a:ext cx="1194242" cy="8914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947E5-6D51-CE4E-B649-5A69213BDFA2}">
      <dsp:nvSpPr>
        <dsp:cNvPr id="0" name=""/>
        <dsp:cNvSpPr/>
      </dsp:nvSpPr>
      <dsp:spPr>
        <a:xfrm>
          <a:off x="2765" y="964332"/>
          <a:ext cx="1194242" cy="383335"/>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marL="0" lvl="0" indent="0" algn="l" defTabSz="400050">
            <a:lnSpc>
              <a:spcPct val="90000"/>
            </a:lnSpc>
            <a:spcBef>
              <a:spcPct val="0"/>
            </a:spcBef>
            <a:spcAft>
              <a:spcPct val="35000"/>
            </a:spcAft>
            <a:buNone/>
          </a:pPr>
          <a:r>
            <a:rPr lang="en-US" sz="900" kern="1200" dirty="0">
              <a:solidFill>
                <a:schemeClr val="tx1"/>
              </a:solidFill>
            </a:rPr>
            <a:t>280K people served every month</a:t>
          </a:r>
        </a:p>
      </dsp:txBody>
      <dsp:txXfrm>
        <a:off x="2765" y="964332"/>
        <a:ext cx="841015" cy="383335"/>
      </dsp:txXfrm>
    </dsp:sp>
    <dsp:sp modelId="{11C0837D-698D-8841-A282-5220404000C9}">
      <dsp:nvSpPr>
        <dsp:cNvPr id="0" name=""/>
        <dsp:cNvSpPr/>
      </dsp:nvSpPr>
      <dsp:spPr>
        <a:xfrm>
          <a:off x="877564" y="1025221"/>
          <a:ext cx="417984" cy="4179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C360E-7D2F-0549-9DDA-A10D4254B99A}">
      <dsp:nvSpPr>
        <dsp:cNvPr id="0" name=""/>
        <dsp:cNvSpPr/>
      </dsp:nvSpPr>
      <dsp:spPr>
        <a:xfrm>
          <a:off x="1399102" y="72855"/>
          <a:ext cx="1194242" cy="8914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FEEB1-4A7D-4446-8D39-23688E4B198D}">
      <dsp:nvSpPr>
        <dsp:cNvPr id="0" name=""/>
        <dsp:cNvSpPr/>
      </dsp:nvSpPr>
      <dsp:spPr>
        <a:xfrm>
          <a:off x="1399102" y="964332"/>
          <a:ext cx="1194242" cy="383335"/>
        </a:xfrm>
        <a:prstGeom prst="rect">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0" rIns="10160" bIns="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38 million pounds of food distributed annually</a:t>
          </a:r>
        </a:p>
      </dsp:txBody>
      <dsp:txXfrm>
        <a:off x="1399102" y="964332"/>
        <a:ext cx="841015" cy="383335"/>
      </dsp:txXfrm>
    </dsp:sp>
    <dsp:sp modelId="{52BFF382-76CF-324A-9409-821324C50E0A}">
      <dsp:nvSpPr>
        <dsp:cNvPr id="0" name=""/>
        <dsp:cNvSpPr/>
      </dsp:nvSpPr>
      <dsp:spPr>
        <a:xfrm>
          <a:off x="2273901" y="1025221"/>
          <a:ext cx="417984" cy="4179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0EF4D-7560-304D-8112-AF5B1A9DAE61}">
      <dsp:nvSpPr>
        <dsp:cNvPr id="0" name=""/>
        <dsp:cNvSpPr/>
      </dsp:nvSpPr>
      <dsp:spPr>
        <a:xfrm>
          <a:off x="2795439" y="72855"/>
          <a:ext cx="1194242" cy="8914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7F6F2-340D-6D4F-9378-AA9DF4FE6CB3}">
      <dsp:nvSpPr>
        <dsp:cNvPr id="0" name=""/>
        <dsp:cNvSpPr/>
      </dsp:nvSpPr>
      <dsp:spPr>
        <a:xfrm>
          <a:off x="2795439" y="964332"/>
          <a:ext cx="1194242" cy="383335"/>
        </a:xfrm>
        <a:prstGeom prst="rect">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marL="0" lvl="0" indent="0" algn="l" defTabSz="400050">
            <a:lnSpc>
              <a:spcPct val="90000"/>
            </a:lnSpc>
            <a:spcBef>
              <a:spcPct val="0"/>
            </a:spcBef>
            <a:spcAft>
              <a:spcPct val="35000"/>
            </a:spcAft>
            <a:buNone/>
          </a:pPr>
          <a:r>
            <a:rPr lang="en-US" sz="900" kern="1200" dirty="0">
              <a:solidFill>
                <a:schemeClr val="tx1"/>
              </a:solidFill>
            </a:rPr>
            <a:t>50% of food distributed is fresh food</a:t>
          </a:r>
        </a:p>
      </dsp:txBody>
      <dsp:txXfrm>
        <a:off x="2795439" y="964332"/>
        <a:ext cx="841015" cy="383335"/>
      </dsp:txXfrm>
    </dsp:sp>
    <dsp:sp modelId="{F0BD5C15-90DC-0542-A21B-7D676F6EA425}">
      <dsp:nvSpPr>
        <dsp:cNvPr id="0" name=""/>
        <dsp:cNvSpPr/>
      </dsp:nvSpPr>
      <dsp:spPr>
        <a:xfrm>
          <a:off x="3670238" y="1025221"/>
          <a:ext cx="417984" cy="4179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D3F66-5F42-1C4B-A6D5-F17566316CE8}" type="datetimeFigureOut">
              <a:rPr lang="en-US" smtClean="0"/>
              <a:t>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1C695-F81D-FA4C-8E53-F7F9E0D097B3}" type="slidenum">
              <a:rPr lang="en-US" smtClean="0"/>
              <a:t>‹#›</a:t>
            </a:fld>
            <a:endParaRPr lang="en-US"/>
          </a:p>
        </p:txBody>
      </p:sp>
    </p:spTree>
    <p:extLst>
      <p:ext uri="{BB962C8B-B14F-4D97-AF65-F5344CB8AC3E}">
        <p14:creationId xmlns:p14="http://schemas.microsoft.com/office/powerpoint/2010/main" val="31632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7307-856D-6941-93E1-EFF7117F745F}"/>
              </a:ext>
            </a:extLst>
          </p:cNvPr>
          <p:cNvSpPr>
            <a:spLocks noGrp="1"/>
          </p:cNvSpPr>
          <p:nvPr>
            <p:ph type="ctrTitle"/>
          </p:nvPr>
        </p:nvSpPr>
        <p:spPr>
          <a:xfrm>
            <a:off x="433388" y="373563"/>
            <a:ext cx="11421979" cy="612274"/>
          </a:xfrm>
          <a:prstGeom prst="rect">
            <a:avLst/>
          </a:prstGeom>
        </p:spPr>
        <p:txBody>
          <a:bodyPr anchor="b">
            <a:normAutofit/>
          </a:bodyPr>
          <a:lstStyle>
            <a:lvl1pPr algn="ctr">
              <a:defRPr sz="4000" b="1"/>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967C948-2544-254E-89F4-377569BC6D6C}"/>
              </a:ext>
            </a:extLst>
          </p:cNvPr>
          <p:cNvSpPr>
            <a:spLocks noGrp="1"/>
          </p:cNvSpPr>
          <p:nvPr>
            <p:ph type="body" sz="quarter" idx="13"/>
          </p:nvPr>
        </p:nvSpPr>
        <p:spPr>
          <a:xfrm>
            <a:off x="433388" y="1082675"/>
            <a:ext cx="11414125" cy="457200"/>
          </a:xfrm>
          <a:prstGeom prst="rect">
            <a:avLst/>
          </a:prstGeom>
        </p:spPr>
        <p:txBody>
          <a:bodyPr/>
          <a:lstStyle>
            <a:lvl1pPr marL="0" indent="0">
              <a:buNone/>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AB8A1903-A9AE-CE4E-BD15-CBC279CCACCC}"/>
              </a:ext>
            </a:extLst>
          </p:cNvPr>
          <p:cNvSpPr>
            <a:spLocks noGrp="1"/>
          </p:cNvSpPr>
          <p:nvPr>
            <p:ph sz="quarter" idx="14"/>
          </p:nvPr>
        </p:nvSpPr>
        <p:spPr>
          <a:xfrm>
            <a:off x="425533" y="2213727"/>
            <a:ext cx="4932696" cy="35615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7D33089-2495-BE41-82E6-42B7ACC4F7D0}"/>
              </a:ext>
            </a:extLst>
          </p:cNvPr>
          <p:cNvSpPr>
            <a:spLocks noGrp="1"/>
          </p:cNvSpPr>
          <p:nvPr>
            <p:ph type="body" sz="quarter" idx="15"/>
          </p:nvPr>
        </p:nvSpPr>
        <p:spPr>
          <a:xfrm>
            <a:off x="425533" y="1636295"/>
            <a:ext cx="4940300" cy="481012"/>
          </a:xfrm>
          <a:prstGeom prst="rect">
            <a:avLst/>
          </a:prstGeom>
        </p:spPr>
        <p:txBody>
          <a:bodyPr/>
          <a:lstStyle/>
          <a:p>
            <a:pPr lvl="0"/>
            <a:r>
              <a:rPr lang="en-US"/>
              <a:t>Click to edit Master text styles</a:t>
            </a:r>
          </a:p>
        </p:txBody>
      </p:sp>
      <p:sp>
        <p:nvSpPr>
          <p:cNvPr id="14" name="Text Placeholder 13">
            <a:extLst>
              <a:ext uri="{FF2B5EF4-FFF2-40B4-BE49-F238E27FC236}">
                <a16:creationId xmlns:a16="http://schemas.microsoft.com/office/drawing/2014/main" id="{4B4BA6F9-D4F0-7A4C-AB8E-B1FD92EC7818}"/>
              </a:ext>
            </a:extLst>
          </p:cNvPr>
          <p:cNvSpPr>
            <a:spLocks noGrp="1"/>
          </p:cNvSpPr>
          <p:nvPr>
            <p:ph type="body" sz="quarter" idx="16"/>
          </p:nvPr>
        </p:nvSpPr>
        <p:spPr>
          <a:xfrm>
            <a:off x="5646738" y="1636713"/>
            <a:ext cx="6200775" cy="481012"/>
          </a:xfrm>
          <a:prstGeom prst="rect">
            <a:avLst/>
          </a:prstGeom>
        </p:spPr>
        <p:txBody>
          <a:bodyPr/>
          <a:lstStyle/>
          <a:p>
            <a:pPr lvl="0"/>
            <a:r>
              <a:rPr lang="en-US"/>
              <a:t>Click to edit Master text styles</a:t>
            </a:r>
          </a:p>
        </p:txBody>
      </p:sp>
      <p:sp>
        <p:nvSpPr>
          <p:cNvPr id="16" name="Picture Placeholder 15">
            <a:extLst>
              <a:ext uri="{FF2B5EF4-FFF2-40B4-BE49-F238E27FC236}">
                <a16:creationId xmlns:a16="http://schemas.microsoft.com/office/drawing/2014/main" id="{B3EFB3F2-AD45-484F-9C59-7BD65163AB44}"/>
              </a:ext>
            </a:extLst>
          </p:cNvPr>
          <p:cNvSpPr>
            <a:spLocks noGrp="1"/>
          </p:cNvSpPr>
          <p:nvPr>
            <p:ph type="pic" sz="quarter" idx="17"/>
          </p:nvPr>
        </p:nvSpPr>
        <p:spPr>
          <a:xfrm>
            <a:off x="5638800" y="2212975"/>
            <a:ext cx="1997075" cy="3554413"/>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150E5725-2845-C943-87F2-01E5D5A6F496}"/>
              </a:ext>
            </a:extLst>
          </p:cNvPr>
          <p:cNvSpPr>
            <a:spLocks noGrp="1"/>
          </p:cNvSpPr>
          <p:nvPr>
            <p:ph type="body" sz="quarter" idx="18"/>
          </p:nvPr>
        </p:nvSpPr>
        <p:spPr>
          <a:xfrm>
            <a:off x="7756525" y="2212975"/>
            <a:ext cx="4090988" cy="19573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SmartArt Placeholder 19">
            <a:extLst>
              <a:ext uri="{FF2B5EF4-FFF2-40B4-BE49-F238E27FC236}">
                <a16:creationId xmlns:a16="http://schemas.microsoft.com/office/drawing/2014/main" id="{2B299F3C-8462-6841-AB93-F709D9A8B8E2}"/>
              </a:ext>
            </a:extLst>
          </p:cNvPr>
          <p:cNvSpPr>
            <a:spLocks noGrp="1"/>
          </p:cNvSpPr>
          <p:nvPr>
            <p:ph type="dgm" sz="quarter" idx="19"/>
          </p:nvPr>
        </p:nvSpPr>
        <p:spPr>
          <a:xfrm>
            <a:off x="7756525" y="4259263"/>
            <a:ext cx="4090988" cy="1516062"/>
          </a:xfrm>
          <a:prstGeom prst="rect">
            <a:avLst/>
          </a:prstGeom>
        </p:spPr>
        <p:txBody>
          <a:bodyPr/>
          <a:lstStyle/>
          <a:p>
            <a:r>
              <a:rPr lang="en-US"/>
              <a:t>Click icon to add SmartArt graphic</a:t>
            </a:r>
          </a:p>
        </p:txBody>
      </p:sp>
      <p:pic>
        <p:nvPicPr>
          <p:cNvPr id="22" name="Picture 21">
            <a:extLst>
              <a:ext uri="{FF2B5EF4-FFF2-40B4-BE49-F238E27FC236}">
                <a16:creationId xmlns:a16="http://schemas.microsoft.com/office/drawing/2014/main" id="{5D0DF9BD-B742-4D41-847B-4F30A03460AC}"/>
              </a:ext>
            </a:extLst>
          </p:cNvPr>
          <p:cNvPicPr>
            <a:picLocks noChangeAspect="1"/>
          </p:cNvPicPr>
          <p:nvPr userDrawn="1"/>
        </p:nvPicPr>
        <p:blipFill>
          <a:blip r:embed="rId2"/>
          <a:stretch>
            <a:fillRect/>
          </a:stretch>
        </p:blipFill>
        <p:spPr>
          <a:xfrm>
            <a:off x="0" y="5943600"/>
            <a:ext cx="12192000" cy="914400"/>
          </a:xfrm>
          <a:prstGeom prst="rect">
            <a:avLst/>
          </a:prstGeom>
        </p:spPr>
      </p:pic>
    </p:spTree>
    <p:extLst>
      <p:ext uri="{BB962C8B-B14F-4D97-AF65-F5344CB8AC3E}">
        <p14:creationId xmlns:p14="http://schemas.microsoft.com/office/powerpoint/2010/main" val="101134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819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409D54-1D58-0C4C-93C9-426A1C608564}"/>
              </a:ext>
            </a:extLst>
          </p:cNvPr>
          <p:cNvPicPr>
            <a:picLocks noChangeAspect="1"/>
          </p:cNvPicPr>
          <p:nvPr userDrawn="1"/>
        </p:nvPicPr>
        <p:blipFill>
          <a:blip r:embed="rId4"/>
          <a:stretch>
            <a:fillRect/>
          </a:stretch>
        </p:blipFill>
        <p:spPr>
          <a:xfrm>
            <a:off x="0" y="5943600"/>
            <a:ext cx="12192000" cy="914400"/>
          </a:xfrm>
          <a:prstGeom prst="rect">
            <a:avLst/>
          </a:prstGeom>
        </p:spPr>
      </p:pic>
    </p:spTree>
    <p:extLst>
      <p:ext uri="{BB962C8B-B14F-4D97-AF65-F5344CB8AC3E}">
        <p14:creationId xmlns:p14="http://schemas.microsoft.com/office/powerpoint/2010/main" val="737854883"/>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304C-7F9B-B64B-B9FF-64A1D48AD4BF}"/>
              </a:ext>
            </a:extLst>
          </p:cNvPr>
          <p:cNvSpPr>
            <a:spLocks noGrp="1"/>
          </p:cNvSpPr>
          <p:nvPr>
            <p:ph type="ctrTitle"/>
          </p:nvPr>
        </p:nvSpPr>
        <p:spPr>
          <a:xfrm>
            <a:off x="124629" y="246614"/>
            <a:ext cx="4924841" cy="612274"/>
          </a:xfrm>
        </p:spPr>
        <p:txBody>
          <a:bodyPr>
            <a:noAutofit/>
          </a:bodyPr>
          <a:lstStyle/>
          <a:p>
            <a:pPr algn="l"/>
            <a:r>
              <a:rPr lang="en-US" sz="3000" dirty="0">
                <a:solidFill>
                  <a:schemeClr val="bg1"/>
                </a:solidFill>
              </a:rPr>
              <a:t>Central California Food Bank</a:t>
            </a:r>
          </a:p>
        </p:txBody>
      </p:sp>
      <p:sp>
        <p:nvSpPr>
          <p:cNvPr id="3" name="Text Placeholder 2">
            <a:extLst>
              <a:ext uri="{FF2B5EF4-FFF2-40B4-BE49-F238E27FC236}">
                <a16:creationId xmlns:a16="http://schemas.microsoft.com/office/drawing/2014/main" id="{5C62D63B-5DDE-CC45-85E0-B10D83C45561}"/>
              </a:ext>
            </a:extLst>
          </p:cNvPr>
          <p:cNvSpPr>
            <a:spLocks noGrp="1"/>
          </p:cNvSpPr>
          <p:nvPr>
            <p:ph type="body" sz="quarter" idx="13"/>
          </p:nvPr>
        </p:nvSpPr>
        <p:spPr>
          <a:xfrm>
            <a:off x="368340" y="926195"/>
            <a:ext cx="3301135" cy="710100"/>
          </a:xfrm>
        </p:spPr>
        <p:txBody>
          <a:bodyPr/>
          <a:lstStyle/>
          <a:p>
            <a:pPr>
              <a:lnSpc>
                <a:spcPct val="100000"/>
              </a:lnSpc>
            </a:pPr>
            <a:r>
              <a:rPr lang="en-US" sz="1400" dirty="0">
                <a:solidFill>
                  <a:schemeClr val="bg1"/>
                </a:solidFill>
              </a:rPr>
              <a:t>Ashley Flowers – 50 Hours</a:t>
            </a:r>
            <a:br>
              <a:rPr lang="en-US" sz="1400" dirty="0">
                <a:solidFill>
                  <a:schemeClr val="bg1"/>
                </a:solidFill>
              </a:rPr>
            </a:br>
            <a:r>
              <a:rPr lang="en-US" sz="1400" dirty="0">
                <a:solidFill>
                  <a:schemeClr val="bg1"/>
                </a:solidFill>
              </a:rPr>
              <a:t>Community Service 101 - Chris Fiorentino</a:t>
            </a:r>
          </a:p>
        </p:txBody>
      </p:sp>
      <p:sp>
        <p:nvSpPr>
          <p:cNvPr id="5" name="Text Placeholder 4">
            <a:extLst>
              <a:ext uri="{FF2B5EF4-FFF2-40B4-BE49-F238E27FC236}">
                <a16:creationId xmlns:a16="http://schemas.microsoft.com/office/drawing/2014/main" id="{8BC053B9-2C0E-D143-99B5-E2A7F50DCCF5}"/>
              </a:ext>
            </a:extLst>
          </p:cNvPr>
          <p:cNvSpPr>
            <a:spLocks noGrp="1"/>
          </p:cNvSpPr>
          <p:nvPr>
            <p:ph type="body" sz="quarter" idx="15"/>
          </p:nvPr>
        </p:nvSpPr>
        <p:spPr/>
        <p:txBody>
          <a:bodyPr/>
          <a:lstStyle/>
          <a:p>
            <a:pPr marL="0" indent="0">
              <a:buNone/>
            </a:pPr>
            <a:r>
              <a:rPr lang="en-US" dirty="0">
                <a:solidFill>
                  <a:schemeClr val="bg1"/>
                </a:solidFill>
              </a:rPr>
              <a:t>What I Learned</a:t>
            </a:r>
          </a:p>
        </p:txBody>
      </p:sp>
      <p:sp>
        <p:nvSpPr>
          <p:cNvPr id="4" name="Content Placeholder 3">
            <a:extLst>
              <a:ext uri="{FF2B5EF4-FFF2-40B4-BE49-F238E27FC236}">
                <a16:creationId xmlns:a16="http://schemas.microsoft.com/office/drawing/2014/main" id="{15E6DCDA-7FDD-0749-92BD-64FDF9129F57}"/>
              </a:ext>
            </a:extLst>
          </p:cNvPr>
          <p:cNvSpPr>
            <a:spLocks noGrp="1"/>
          </p:cNvSpPr>
          <p:nvPr>
            <p:ph sz="quarter" idx="14"/>
          </p:nvPr>
        </p:nvSpPr>
        <p:spPr>
          <a:xfrm>
            <a:off x="425533" y="2213727"/>
            <a:ext cx="3897967" cy="3561598"/>
          </a:xfrm>
        </p:spPr>
        <p:txBody>
          <a:bodyPr/>
          <a:lstStyle/>
          <a:p>
            <a:r>
              <a:rPr lang="en-US" sz="1600" dirty="0">
                <a:solidFill>
                  <a:schemeClr val="bg1"/>
                </a:solidFill>
              </a:rPr>
              <a:t>This experience gave me the opportunity to learn about a unique facet of nonprofit management that I would not ordinarily consider. I was able to connect with volunteers on a firsthand basis and develop the communicative skills necessary to relate to them. I also learned a lot about social media management and how to entice volunteer interest via social media campaigns. I’m ready to look at nonprofits in a new light now, and focus more on the many different employees and volunteers that collaborate every single day to make things operate efficiently.</a:t>
            </a:r>
          </a:p>
        </p:txBody>
      </p:sp>
      <p:pic>
        <p:nvPicPr>
          <p:cNvPr id="13" name="Picture Placeholder 12">
            <a:extLst>
              <a:ext uri="{FF2B5EF4-FFF2-40B4-BE49-F238E27FC236}">
                <a16:creationId xmlns:a16="http://schemas.microsoft.com/office/drawing/2014/main" id="{A427795D-ABB5-524F-A2A9-2418402EDBF3}"/>
              </a:ext>
              <a:ext uri="{C183D7F6-B498-43B3-948B-1728B52AA6E4}">
                <adec:decorative xmlns:adec="http://schemas.microsoft.com/office/drawing/2017/decorative" val="1"/>
              </a:ext>
            </a:extLst>
          </p:cNvPr>
          <p:cNvPicPr>
            <a:picLocks noGrp="1" noChangeAspect="1"/>
          </p:cNvPicPr>
          <p:nvPr>
            <p:ph type="pic" sz="quarter" idx="17"/>
          </p:nvPr>
        </p:nvPicPr>
        <p:blipFill>
          <a:blip r:embed="rId2"/>
          <a:srcRect l="12671" r="12671"/>
          <a:stretch>
            <a:fillRect/>
          </a:stretch>
        </p:blipFill>
        <p:spPr>
          <a:xfrm>
            <a:off x="4620419" y="504825"/>
            <a:ext cx="2951162" cy="5270500"/>
          </a:xfrm>
        </p:spPr>
      </p:pic>
      <p:sp>
        <p:nvSpPr>
          <p:cNvPr id="6" name="Text Placeholder 5">
            <a:extLst>
              <a:ext uri="{FF2B5EF4-FFF2-40B4-BE49-F238E27FC236}">
                <a16:creationId xmlns:a16="http://schemas.microsoft.com/office/drawing/2014/main" id="{AA7665EC-8008-3041-9F36-CA3B3D2ACE57}"/>
              </a:ext>
            </a:extLst>
          </p:cNvPr>
          <p:cNvSpPr>
            <a:spLocks noGrp="1"/>
          </p:cNvSpPr>
          <p:nvPr>
            <p:ph type="body" sz="quarter" idx="16"/>
          </p:nvPr>
        </p:nvSpPr>
        <p:spPr>
          <a:xfrm>
            <a:off x="7756525" y="504825"/>
            <a:ext cx="4083050" cy="481012"/>
          </a:xfrm>
        </p:spPr>
        <p:txBody>
          <a:bodyPr/>
          <a:lstStyle/>
          <a:p>
            <a:pPr marL="0" indent="0">
              <a:buNone/>
            </a:pPr>
            <a:r>
              <a:rPr lang="en-US" dirty="0">
                <a:solidFill>
                  <a:schemeClr val="bg1"/>
                </a:solidFill>
              </a:rPr>
              <a:t>Community Impact</a:t>
            </a:r>
          </a:p>
        </p:txBody>
      </p:sp>
      <p:sp>
        <p:nvSpPr>
          <p:cNvPr id="8" name="Text Placeholder 7">
            <a:extLst>
              <a:ext uri="{FF2B5EF4-FFF2-40B4-BE49-F238E27FC236}">
                <a16:creationId xmlns:a16="http://schemas.microsoft.com/office/drawing/2014/main" id="{745216DF-88DD-0143-A2DD-4F81C9A39760}"/>
              </a:ext>
            </a:extLst>
          </p:cNvPr>
          <p:cNvSpPr>
            <a:spLocks noGrp="1"/>
          </p:cNvSpPr>
          <p:nvPr>
            <p:ph type="body" sz="quarter" idx="18"/>
          </p:nvPr>
        </p:nvSpPr>
        <p:spPr>
          <a:xfrm>
            <a:off x="7756525" y="1082675"/>
            <a:ext cx="4090988" cy="4704304"/>
          </a:xfrm>
        </p:spPr>
        <p:txBody>
          <a:bodyPr/>
          <a:lstStyle/>
          <a:p>
            <a:r>
              <a:rPr lang="en-US" sz="1600" dirty="0">
                <a:solidFill>
                  <a:schemeClr val="bg1"/>
                </a:solidFill>
              </a:rPr>
              <a:t>I met many volunteers during my time at the CCFB who were glad to be a part of something and were eager to give back. I realized that many of them </a:t>
            </a:r>
            <a:r>
              <a:rPr lang="en-US" sz="1600" i="1" dirty="0">
                <a:solidFill>
                  <a:schemeClr val="bg1"/>
                </a:solidFill>
              </a:rPr>
              <a:t>wanted</a:t>
            </a:r>
            <a:r>
              <a:rPr lang="en-US" sz="1600" dirty="0">
                <a:solidFill>
                  <a:schemeClr val="bg1"/>
                </a:solidFill>
              </a:rPr>
              <a:t> to feel connected to the organization they were working with. It’s these volunteers, and seeing their excitement about being included in future social media posts and looking forward to upcoming event that were being advertised, that make the biggest difference in our community through their hard work. I think it’s crucial to continue developing a rapport with our volunteers to truly support our community.</a:t>
            </a:r>
          </a:p>
        </p:txBody>
      </p:sp>
      <p:graphicFrame>
        <p:nvGraphicFramePr>
          <p:cNvPr id="14" name="SmartArt Placeholder 13">
            <a:extLst>
              <a:ext uri="{FF2B5EF4-FFF2-40B4-BE49-F238E27FC236}">
                <a16:creationId xmlns:a16="http://schemas.microsoft.com/office/drawing/2014/main" id="{ADECDF02-F55A-4F4E-9289-1A9B02926012}"/>
              </a:ext>
            </a:extLst>
          </p:cNvPr>
          <p:cNvGraphicFramePr>
            <a:graphicFrameLocks noGrp="1"/>
          </p:cNvGraphicFramePr>
          <p:nvPr>
            <p:ph type="dgm" sz="quarter" idx="19"/>
            <p:extLst>
              <p:ext uri="{D42A27DB-BD31-4B8C-83A1-F6EECF244321}">
                <p14:modId xmlns:p14="http://schemas.microsoft.com/office/powerpoint/2010/main" val="4067895401"/>
              </p:ext>
            </p:extLst>
          </p:nvPr>
        </p:nvGraphicFramePr>
        <p:xfrm>
          <a:off x="7756525" y="4259263"/>
          <a:ext cx="4090988" cy="151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utensils icon">
            <a:extLst>
              <a:ext uri="{FF2B5EF4-FFF2-40B4-BE49-F238E27FC236}">
                <a16:creationId xmlns:a16="http://schemas.microsoft.com/office/drawing/2014/main" id="{20AF4E64-7BF6-1F4B-9977-49CD1AE41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2239" y="4412789"/>
            <a:ext cx="822214" cy="8222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od bag icon">
            <a:extLst>
              <a:ext uri="{FF2B5EF4-FFF2-40B4-BE49-F238E27FC236}">
                <a16:creationId xmlns:a16="http://schemas.microsoft.com/office/drawing/2014/main" id="{E3B52BB8-B486-6A49-810A-5F3E55B3EB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4793" y="4412789"/>
            <a:ext cx="822214" cy="8222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le icon">
            <a:extLst>
              <a:ext uri="{FF2B5EF4-FFF2-40B4-BE49-F238E27FC236}">
                <a16:creationId xmlns:a16="http://schemas.microsoft.com/office/drawing/2014/main" id="{32E4A7A5-FCED-1842-83B2-30E969A7D8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4594" y="4294873"/>
            <a:ext cx="940130" cy="94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0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 Template 1" id="{B9A8929D-CCBF-8B42-8227-F64F5CAC526F}" vid="{9C2D23F4-B5D4-9A44-83C0-1298F7275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1611</TotalTime>
  <Words>240</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Central California Food 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2021-10-09T19:18:08Z</dcterms:created>
  <dcterms:modified xsi:type="dcterms:W3CDTF">2021-12-03T21:23:10Z</dcterms:modified>
</cp:coreProperties>
</file>