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954838" cy="9309100"/>
  <p:embeddedFontLst>
    <p:embeddedFont>
      <p:font typeface="Calibri" panose="020F0502020204030204" pitchFamily="34" charset="0"/>
      <p:regular r:id="rId4"/>
      <p:bold r:id="rId5"/>
      <p:italic r:id="rId6"/>
      <p:boldItalic r:id="rId7"/>
    </p:embeddedFont>
    <p:embeddedFont>
      <p:font typeface="Ubuntu" panose="020B0504030602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CAwPce2rjOL5hEL/cGT9iMr2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p:scale>
          <a:sx n="91" d="100"/>
          <a:sy n="91" d="100"/>
        </p:scale>
        <p:origin x="-16528" y="-25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40175" y="0"/>
            <a:ext cx="30130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130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ncbi.nlm.nih.gov/pmc/articles/PMC5750921/#B17-ijerph-14-01503" TargetMode="External"/><Relationship Id="rId3" Type="http://schemas.openxmlformats.org/officeDocument/2006/relationships/hyperlink" Target="https://www.ncbi.nlm.nih.gov/pmc/articles/PMC5750921/" TargetMode="External"/><Relationship Id="rId7" Type="http://schemas.openxmlformats.org/officeDocument/2006/relationships/hyperlink" Target="https://www.ncbi.nlm.nih.gov/pmc/articles/PMC5750921/#B16-ijerph-14-01503"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ncbi.nlm.nih.gov/pmc/articles/PMC5750921/#B15-ijerph-14-01503" TargetMode="External"/><Relationship Id="rId5" Type="http://schemas.openxmlformats.org/officeDocument/2006/relationships/hyperlink" Target="https://www.ncbi.nlm.nih.gov/pmc/articles/PMC5750921/#B14-ijerph-14-01503" TargetMode="External"/><Relationship Id="rId4" Type="http://schemas.openxmlformats.org/officeDocument/2006/relationships/hyperlink" Target="https://www.ncbi.nlm.nih.gov/pmc/articles/PMC5750921/#B13-ijerph-14-015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Poster considerations:</a:t>
            </a:r>
            <a:endParaRPr/>
          </a:p>
          <a:p>
            <a:pPr marL="228600" lvl="0" indent="-228600" algn="l" rtl="0">
              <a:spcBef>
                <a:spcPts val="0"/>
              </a:spcBef>
              <a:spcAft>
                <a:spcPts val="0"/>
              </a:spcAft>
              <a:buClr>
                <a:schemeClr val="dk1"/>
              </a:buClr>
              <a:buSzPts val="1200"/>
              <a:buFont typeface="Calibri"/>
              <a:buAutoNum type="arabicPeriod"/>
            </a:pPr>
            <a:r>
              <a:rPr lang="en-US"/>
              <a:t>Colors can be changed but should be appropriate combination of Fresno State colors only (red, blue, gray, white – per website)</a:t>
            </a:r>
            <a:endParaRPr/>
          </a:p>
          <a:p>
            <a:pPr marL="228600" lvl="0" indent="-228600" algn="l" rtl="0">
              <a:spcBef>
                <a:spcPts val="0"/>
              </a:spcBef>
              <a:spcAft>
                <a:spcPts val="0"/>
              </a:spcAft>
              <a:buClr>
                <a:schemeClr val="dk1"/>
              </a:buClr>
              <a:buSzPts val="1200"/>
              <a:buFont typeface="Calibri"/>
              <a:buAutoNum type="arabicPeriod"/>
            </a:pPr>
            <a:r>
              <a:rPr lang="en-US"/>
              <a:t>Use of the school logo – ONLY 1 logo can be placed on a presentation. You can choose the Fresno State “color” or all “white” version seen in this template. Please DELETE the other one!</a:t>
            </a:r>
            <a:endParaRPr/>
          </a:p>
          <a:p>
            <a:pPr marL="228600" lvl="0" indent="-228600" algn="l" rtl="0">
              <a:spcBef>
                <a:spcPts val="0"/>
              </a:spcBef>
              <a:spcAft>
                <a:spcPts val="0"/>
              </a:spcAft>
              <a:buClr>
                <a:schemeClr val="dk1"/>
              </a:buClr>
              <a:buSzPts val="1200"/>
              <a:buFont typeface="Calibri"/>
              <a:buAutoNum type="arabicPeriod"/>
            </a:pPr>
            <a:r>
              <a:rPr lang="en-US"/>
              <a:t>You can change the background colors, move them around, change their size, add more boxes – this is only here as a GUIDE for you. Get creative – we don’t want all of our projects looking exactly the same! </a:t>
            </a:r>
            <a:endParaRPr/>
          </a:p>
          <a:p>
            <a:pPr marL="228600" lvl="0" indent="-228600" algn="l" rtl="0">
              <a:spcBef>
                <a:spcPts val="0"/>
              </a:spcBef>
              <a:spcAft>
                <a:spcPts val="0"/>
              </a:spcAft>
              <a:buClr>
                <a:schemeClr val="dk1"/>
              </a:buClr>
              <a:buSzPts val="1200"/>
              <a:buFont typeface="Calibri"/>
              <a:buAutoNum type="arabicPeriod"/>
            </a:pPr>
            <a:r>
              <a:rPr lang="en-US"/>
              <a:t>Include pictures, charts, graphs, pics of you and your zoom meeting supervisor/student team or pic of a zoom presentation. If you attended a location or met with any members of your team in person and you use a pic – think A) is it appropriate? Am I following socially distant guidelines? B) do the people in the picture consent for sharing? </a:t>
            </a:r>
            <a:endParaRPr/>
          </a:p>
          <a:p>
            <a:pPr marL="228600" lvl="0" indent="-228600" algn="l" rtl="0">
              <a:spcBef>
                <a:spcPts val="0"/>
              </a:spcBef>
              <a:spcAft>
                <a:spcPts val="0"/>
              </a:spcAft>
              <a:buClr>
                <a:schemeClr val="dk1"/>
              </a:buClr>
              <a:buSzPts val="1200"/>
              <a:buFont typeface="Calibri"/>
              <a:buAutoNum type="arabicPeriod"/>
            </a:pPr>
            <a:r>
              <a:rPr lang="en-US"/>
              <a:t>Request use of logo from your community partner – you just need to let them know you are using a representation of their business logo, website/social media picture/title, etc to share on your poster (for example if you worked with a school district – you’d like to share their school logo from website, etc)</a:t>
            </a:r>
            <a:endParaRPr/>
          </a:p>
          <a:p>
            <a:pPr marL="228600" lvl="0" indent="-228600" algn="l" rtl="0">
              <a:spcBef>
                <a:spcPts val="0"/>
              </a:spcBef>
              <a:spcAft>
                <a:spcPts val="0"/>
              </a:spcAft>
              <a:buClr>
                <a:schemeClr val="dk1"/>
              </a:buClr>
              <a:buSzPts val="1200"/>
              <a:buFont typeface="Calibri"/>
              <a:buAutoNum type="arabicPeriod"/>
            </a:pPr>
            <a:r>
              <a:rPr lang="en-US"/>
              <a:t>If you are working with another course on F.S. campus – you cannot use another F.S. Logo – but you can have a pic with members of the team socially distanced, or via zoom, and list name of class somewhere in your write up sections </a:t>
            </a:r>
            <a:endParaRPr/>
          </a:p>
          <a:p>
            <a:pPr marL="228600" lvl="0" indent="-228600" algn="l" rtl="0">
              <a:spcBef>
                <a:spcPts val="0"/>
              </a:spcBef>
              <a:spcAft>
                <a:spcPts val="0"/>
              </a:spcAft>
              <a:buClr>
                <a:schemeClr val="dk1"/>
              </a:buClr>
              <a:buSzPts val="1200"/>
              <a:buFont typeface="Calibri"/>
              <a:buAutoNum type="arabicPeriod"/>
            </a:pPr>
            <a:r>
              <a:rPr lang="en-US"/>
              <a:t>Acknowledgement/Thank You section – it goes a long way to thank your community business partner for taking time to share information or expose you to an event, etc… for the purpose of completing this project! </a:t>
            </a:r>
            <a:endParaRPr/>
          </a:p>
          <a:p>
            <a:pPr marL="228600" lvl="0" indent="-228600" algn="l" rtl="0">
              <a:spcBef>
                <a:spcPts val="0"/>
              </a:spcBef>
              <a:spcAft>
                <a:spcPts val="0"/>
              </a:spcAft>
              <a:buClr>
                <a:schemeClr val="dk1"/>
              </a:buClr>
              <a:buSzPts val="1200"/>
              <a:buFont typeface="Calibri"/>
              <a:buAutoNum type="arabicPeriod"/>
            </a:pPr>
            <a:r>
              <a:rPr lang="en-US"/>
              <a:t>Don’t forget to submit poster through canvas or during group advising for review before you submit it for the symposium!</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100"/>
              <a:buFont typeface="Arial"/>
              <a:buNone/>
            </a:pPr>
            <a:r>
              <a:rPr lang="en-US"/>
              <a:t>Intellectual disability (ID) is a term that describes a person who has certain limitations in cognitive functioning, social communication skills, and self-care skills. In the United States, approximately 6.5 million people have an ID. Literature shows that high amounts of adults with ID do not meet recommended physical activity (PA) recommendations per the ACSM including 150 min/week of moderate or 75 min/week of vigorous intensity of PA; or strength training recommendation of all major muscle groups 2 or more times per week. Promotion of health and wellness through physical, mental and social aspects can lead to an overall improvement in lifestyle, decrease complications from a sedentary lifestyle, and decrease stress in all adults, but also in adults with ID. </a:t>
            </a:r>
            <a:endParaRPr/>
          </a:p>
          <a:p>
            <a:pPr marL="0" lvl="0" indent="0" algn="l" rtl="0">
              <a:spcBef>
                <a:spcPts val="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u="sng">
                <a:solidFill>
                  <a:srgbClr val="0000FF"/>
                </a:solidFill>
                <a:hlinkClick r:id="rId3">
                  <a:extLst>
                    <a:ext uri="{A12FA001-AC4F-418D-AE19-62706E023703}">
                      <ahyp:hlinkClr xmlns:ahyp="http://schemas.microsoft.com/office/drawing/2018/hyperlinkcolor" val="tx"/>
                    </a:ext>
                  </a:extLst>
                </a:hlinkClick>
              </a:rPr>
              <a:t>https://www.ncbi.nlm.nih.gov/pmc/articles/PMC5750921/</a:t>
            </a:r>
            <a:endParaRPr/>
          </a:p>
          <a:p>
            <a:pPr marL="0" lvl="0" indent="0" algn="l" rtl="0">
              <a:spcBef>
                <a:spcPts val="360"/>
              </a:spcBef>
              <a:spcAft>
                <a:spcPts val="0"/>
              </a:spcAft>
              <a:buClr>
                <a:schemeClr val="dk1"/>
              </a:buClr>
              <a:buSzPts val="1100"/>
              <a:buFont typeface="Arial"/>
              <a:buNone/>
            </a:pPr>
            <a:r>
              <a:rPr lang="en-US">
                <a:highlight>
                  <a:schemeClr val="lt1"/>
                </a:highlight>
                <a:latin typeface="Times New Roman"/>
                <a:ea typeface="Times New Roman"/>
                <a:cs typeface="Times New Roman"/>
                <a:sym typeface="Times New Roman"/>
              </a:rPr>
              <a:t>Previous studies [</a:t>
            </a:r>
            <a:r>
              <a:rPr lang="en-US">
                <a:solidFill>
                  <a:srgbClr val="2F4A8B"/>
                </a:solidFill>
                <a:highlight>
                  <a:schemeClr val="lt1"/>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13</a:t>
            </a:r>
            <a:r>
              <a:rPr lang="en-US">
                <a:highlight>
                  <a:schemeClr val="lt1"/>
                </a:highlight>
                <a:latin typeface="Times New Roman"/>
                <a:ea typeface="Times New Roman"/>
                <a:cs typeface="Times New Roman"/>
                <a:sym typeface="Times New Roman"/>
              </a:rPr>
              <a:t>,</a:t>
            </a:r>
            <a:r>
              <a:rPr lang="en-US">
                <a:solidFill>
                  <a:srgbClr val="2F4A8B"/>
                </a:solidFill>
                <a:highlight>
                  <a:schemeClr val="lt1"/>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14</a:t>
            </a:r>
            <a:r>
              <a:rPr lang="en-US">
                <a:highlight>
                  <a:schemeClr val="lt1"/>
                </a:highlight>
                <a:latin typeface="Times New Roman"/>
                <a:ea typeface="Times New Roman"/>
                <a:cs typeface="Times New Roman"/>
                <a:sym typeface="Times New Roman"/>
              </a:rPr>
              <a:t>,</a:t>
            </a:r>
            <a:r>
              <a:rPr lang="en-US">
                <a:solidFill>
                  <a:srgbClr val="2F4A8B"/>
                </a:solidFill>
                <a:highlight>
                  <a:schemeClr val="lt1"/>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15</a:t>
            </a:r>
            <a:r>
              <a:rPr lang="en-US">
                <a:highlight>
                  <a:schemeClr val="lt1"/>
                </a:highlight>
                <a:latin typeface="Times New Roman"/>
                <a:ea typeface="Times New Roman"/>
                <a:cs typeface="Times New Roman"/>
                <a:sym typeface="Times New Roman"/>
              </a:rPr>
              <a:t>,</a:t>
            </a:r>
            <a:r>
              <a:rPr lang="en-US">
                <a:solidFill>
                  <a:srgbClr val="2F4A8B"/>
                </a:solidFill>
                <a:highlight>
                  <a:schemeClr val="lt1"/>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16</a:t>
            </a:r>
            <a:r>
              <a:rPr lang="en-US">
                <a:highlight>
                  <a:schemeClr val="lt1"/>
                </a:highlight>
                <a:latin typeface="Times New Roman"/>
                <a:ea typeface="Times New Roman"/>
                <a:cs typeface="Times New Roman"/>
                <a:sym typeface="Times New Roman"/>
              </a:rPr>
              <a:t>] report that adults with intellectual disabilities (ID) have high rates (58–89%) of not meeting physical activity (PA) recommendations which stipulate that adults with disabilities, who are able to, should perform 150 min of moderate-intensity physical activity per week or 75 min a week of vigorous-intensity physical activity, or an equivalent combination of moderate and vigorous-intensity aerobic activity [</a:t>
            </a:r>
            <a:r>
              <a:rPr lang="en-US">
                <a:solidFill>
                  <a:srgbClr val="2F4A8B"/>
                </a:solidFill>
                <a:highlight>
                  <a:schemeClr val="lt1"/>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17</a:t>
            </a:r>
            <a:r>
              <a:rPr lang="en-US">
                <a:highlight>
                  <a:schemeClr val="lt1"/>
                </a:highlight>
                <a:latin typeface="Times New Roman"/>
                <a:ea typeface="Times New Roman"/>
                <a:cs typeface="Times New Roman"/>
                <a:sym typeface="Times New Roman"/>
              </a:rPr>
              <a:t>].</a:t>
            </a:r>
            <a:endParaRPr>
              <a:highlight>
                <a:schemeClr val="lt1"/>
              </a:highlight>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endParaRPr>
              <a:highlight>
                <a:schemeClr val="lt1"/>
              </a:highlight>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US">
                <a:highlight>
                  <a:schemeClr val="lt1"/>
                </a:highlight>
                <a:latin typeface="Times New Roman"/>
                <a:ea typeface="Times New Roman"/>
                <a:cs typeface="Times New Roman"/>
                <a:sym typeface="Times New Roman"/>
              </a:rPr>
              <a:t>https://www.specialolympics.org/about/intellectual-disabilities/what-is-intellectual-disability</a:t>
            </a:r>
            <a:endParaRPr>
              <a:highlight>
                <a:schemeClr val="lt1"/>
              </a:highlight>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US">
                <a:solidFill>
                  <a:srgbClr val="2A2A2A"/>
                </a:solidFill>
                <a:highlight>
                  <a:schemeClr val="lt1"/>
                </a:highlight>
                <a:latin typeface="Ubuntu"/>
                <a:ea typeface="Ubuntu"/>
                <a:cs typeface="Ubuntu"/>
                <a:sym typeface="Ubuntu"/>
              </a:rPr>
              <a:t>Approximately 6.5 million people in the United States have an intellectual disability.</a:t>
            </a:r>
            <a:endParaRPr>
              <a:solidFill>
                <a:srgbClr val="2A2A2A"/>
              </a:solidFill>
              <a:highlight>
                <a:schemeClr val="lt1"/>
              </a:highlight>
              <a:latin typeface="Ubuntu"/>
              <a:ea typeface="Ubuntu"/>
              <a:cs typeface="Ubuntu"/>
              <a:sym typeface="Ubuntu"/>
            </a:endParaRPr>
          </a:p>
          <a:p>
            <a:pPr marL="0" lvl="0" indent="0" algn="l" rtl="0">
              <a:spcBef>
                <a:spcPts val="360"/>
              </a:spcBef>
              <a:spcAft>
                <a:spcPts val="0"/>
              </a:spcAft>
              <a:buClr>
                <a:schemeClr val="dk1"/>
              </a:buClr>
              <a:buSzPts val="1100"/>
              <a:buFont typeface="Arial"/>
              <a:buNone/>
            </a:pPr>
            <a:endParaRPr>
              <a:solidFill>
                <a:srgbClr val="2A2A2A"/>
              </a:solidFill>
              <a:highlight>
                <a:schemeClr val="lt1"/>
              </a:highlight>
              <a:latin typeface="Ubuntu"/>
              <a:ea typeface="Ubuntu"/>
              <a:cs typeface="Ubuntu"/>
              <a:sym typeface="Ubuntu"/>
            </a:endParaRPr>
          </a:p>
          <a:p>
            <a:pPr marL="0" lvl="0" indent="0" algn="l" rtl="0">
              <a:spcBef>
                <a:spcPts val="360"/>
              </a:spcBef>
              <a:spcAft>
                <a:spcPts val="0"/>
              </a:spcAft>
              <a:buClr>
                <a:schemeClr val="dk1"/>
              </a:buClr>
              <a:buSzPts val="1100"/>
              <a:buFont typeface="Arial"/>
              <a:buNone/>
            </a:pPr>
            <a:r>
              <a:rPr lang="en-US">
                <a:solidFill>
                  <a:srgbClr val="2A2A2A"/>
                </a:solidFill>
                <a:highlight>
                  <a:schemeClr val="lt1"/>
                </a:highlight>
                <a:latin typeface="Ubuntu"/>
                <a:ea typeface="Ubuntu"/>
                <a:cs typeface="Ubuntu"/>
                <a:sym typeface="Ubuntu"/>
              </a:rPr>
              <a:t>Intellectual disability (or ID) is a term used when a person has certain limitations in cognitive functioning and skills, including communication, social and self-care skills. </a:t>
            </a:r>
            <a:endParaRPr/>
          </a:p>
        </p:txBody>
      </p:sp>
      <p:sp>
        <p:nvSpPr>
          <p:cNvPr id="87" name="Google Shape;87;p1:notes"/>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10226040"/>
            <a:ext cx="37307519" cy="705612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3680" y="18653759"/>
            <a:ext cx="30723839" cy="8412480"/>
          </a:xfrm>
          <a:prstGeom prst="rect">
            <a:avLst/>
          </a:prstGeom>
          <a:noFill/>
          <a:ln>
            <a:noFill/>
          </a:ln>
        </p:spPr>
        <p:txBody>
          <a:bodyPr spcFirstLastPara="1" wrap="square" lIns="187225" tIns="93600" rIns="187225" bIns="93600" anchor="t" anchorCtr="0">
            <a:normAutofit/>
          </a:bodyPr>
          <a:lstStyle>
            <a:lvl1pPr lvl="0" algn="ctr">
              <a:spcBef>
                <a:spcPts val="1131"/>
              </a:spcBef>
              <a:spcAft>
                <a:spcPts val="0"/>
              </a:spcAft>
              <a:buClr>
                <a:srgbClr val="888888"/>
              </a:buClr>
              <a:buSzPts val="5657"/>
              <a:buNone/>
              <a:defRPr>
                <a:solidFill>
                  <a:srgbClr val="888888"/>
                </a:solidFill>
              </a:defRPr>
            </a:lvl1pPr>
            <a:lvl2pPr lvl="1" algn="ctr">
              <a:spcBef>
                <a:spcPts val="977"/>
              </a:spcBef>
              <a:spcAft>
                <a:spcPts val="0"/>
              </a:spcAft>
              <a:buClr>
                <a:srgbClr val="888888"/>
              </a:buClr>
              <a:buSzPts val="4885"/>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3"/>
              </a:spcBef>
              <a:spcAft>
                <a:spcPts val="0"/>
              </a:spcAft>
              <a:buClr>
                <a:srgbClr val="888888"/>
              </a:buClr>
              <a:buSzPts val="3514"/>
              <a:buNone/>
              <a:defRPr>
                <a:solidFill>
                  <a:srgbClr val="888888"/>
                </a:solidFill>
              </a:defRPr>
            </a:lvl4pPr>
            <a:lvl5pPr lvl="4" algn="ctr">
              <a:spcBef>
                <a:spcPts val="703"/>
              </a:spcBef>
              <a:spcAft>
                <a:spcPts val="0"/>
              </a:spcAft>
              <a:buClr>
                <a:srgbClr val="888888"/>
              </a:buClr>
              <a:buSzPts val="3514"/>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a:endParaRPr/>
          </a:p>
        </p:txBody>
      </p:sp>
      <p:sp>
        <p:nvSpPr>
          <p:cNvPr id="18" name="Google Shape;18;p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90" y="-1207765"/>
            <a:ext cx="21724620" cy="3950208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21097046" y="-5486402"/>
            <a:ext cx="22471380" cy="35547303"/>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9629062" y="-40675561"/>
            <a:ext cx="22471380" cy="10592562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3" y="21153120"/>
            <a:ext cx="37307519" cy="6537960"/>
          </a:xfrm>
          <a:prstGeom prst="rect">
            <a:avLst/>
          </a:prstGeom>
          <a:noFill/>
          <a:ln>
            <a:noFill/>
          </a:ln>
        </p:spPr>
        <p:txBody>
          <a:bodyPr spcFirstLastPara="1" wrap="square" lIns="187225" tIns="93600" rIns="187225" bIns="93600" anchor="t" anchorCtr="0">
            <a:normAutofit/>
          </a:bodyPr>
          <a:lstStyle>
            <a:lvl1pPr lvl="0" algn="l">
              <a:spcBef>
                <a:spcPts val="0"/>
              </a:spcBef>
              <a:spcAft>
                <a:spcPts val="0"/>
              </a:spcAft>
              <a:buClr>
                <a:schemeClr val="dk1"/>
              </a:buClr>
              <a:buSzPts val="7028"/>
              <a:buFont typeface="Calibri"/>
              <a:buNone/>
              <a:defRPr sz="7028"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3" y="13952227"/>
            <a:ext cx="37307519" cy="7200900"/>
          </a:xfrm>
          <a:prstGeom prst="rect">
            <a:avLst/>
          </a:prstGeom>
          <a:noFill/>
          <a:ln>
            <a:noFill/>
          </a:ln>
        </p:spPr>
        <p:txBody>
          <a:bodyPr spcFirstLastPara="1" wrap="square" lIns="187225" tIns="93600" rIns="187225" bIns="93600" anchor="b" anchorCtr="0">
            <a:normAutofit/>
          </a:bodyPr>
          <a:lstStyle>
            <a:lvl1pPr marL="457200" lvl="0" indent="-228600" algn="l">
              <a:spcBef>
                <a:spcPts val="703"/>
              </a:spcBef>
              <a:spcAft>
                <a:spcPts val="0"/>
              </a:spcAft>
              <a:buClr>
                <a:srgbClr val="888888"/>
              </a:buClr>
              <a:buSzPts val="3514"/>
              <a:buNone/>
              <a:defRPr sz="3514">
                <a:solidFill>
                  <a:srgbClr val="888888"/>
                </a:solidFill>
              </a:defRPr>
            </a:lvl1pPr>
            <a:lvl2pPr marL="914400" lvl="1" indent="-228600" algn="l">
              <a:spcBef>
                <a:spcPts val="634"/>
              </a:spcBef>
              <a:spcAft>
                <a:spcPts val="0"/>
              </a:spcAft>
              <a:buClr>
                <a:srgbClr val="888888"/>
              </a:buClr>
              <a:buSzPts val="3171"/>
              <a:buNone/>
              <a:defRPr sz="3171">
                <a:solidFill>
                  <a:srgbClr val="888888"/>
                </a:solidFill>
              </a:defRPr>
            </a:lvl2pPr>
            <a:lvl3pPr marL="1371600" lvl="2" indent="-228600" algn="l">
              <a:spcBef>
                <a:spcPts val="566"/>
              </a:spcBef>
              <a:spcAft>
                <a:spcPts val="0"/>
              </a:spcAft>
              <a:buClr>
                <a:srgbClr val="888888"/>
              </a:buClr>
              <a:buSzPts val="2828"/>
              <a:buNone/>
              <a:defRPr sz="2828">
                <a:solidFill>
                  <a:srgbClr val="888888"/>
                </a:solidFill>
              </a:defRPr>
            </a:lvl3pPr>
            <a:lvl4pPr marL="1828800" lvl="3" indent="-228600" algn="l">
              <a:spcBef>
                <a:spcPts val="497"/>
              </a:spcBef>
              <a:spcAft>
                <a:spcPts val="0"/>
              </a:spcAft>
              <a:buClr>
                <a:srgbClr val="888888"/>
              </a:buClr>
              <a:buSzPts val="2486"/>
              <a:buNone/>
              <a:defRPr sz="2486">
                <a:solidFill>
                  <a:srgbClr val="888888"/>
                </a:solidFill>
              </a:defRPr>
            </a:lvl4pPr>
            <a:lvl5pPr marL="2286000" lvl="4" indent="-228600" algn="l">
              <a:spcBef>
                <a:spcPts val="497"/>
              </a:spcBef>
              <a:spcAft>
                <a:spcPts val="0"/>
              </a:spcAft>
              <a:buClr>
                <a:srgbClr val="888888"/>
              </a:buClr>
              <a:buSzPts val="2486"/>
              <a:buNone/>
              <a:defRPr sz="2486">
                <a:solidFill>
                  <a:srgbClr val="888888"/>
                </a:solidFill>
              </a:defRPr>
            </a:lvl5pPr>
            <a:lvl6pPr marL="2743200" lvl="5" indent="-228600" algn="l">
              <a:spcBef>
                <a:spcPts val="497"/>
              </a:spcBef>
              <a:spcAft>
                <a:spcPts val="0"/>
              </a:spcAft>
              <a:buClr>
                <a:srgbClr val="888888"/>
              </a:buClr>
              <a:buSzPts val="2486"/>
              <a:buNone/>
              <a:defRPr sz="2486">
                <a:solidFill>
                  <a:srgbClr val="888888"/>
                </a:solidFill>
              </a:defRPr>
            </a:lvl6pPr>
            <a:lvl7pPr marL="3200400" lvl="6" indent="-228600" algn="l">
              <a:spcBef>
                <a:spcPts val="497"/>
              </a:spcBef>
              <a:spcAft>
                <a:spcPts val="0"/>
              </a:spcAft>
              <a:buClr>
                <a:srgbClr val="888888"/>
              </a:buClr>
              <a:buSzPts val="2486"/>
              <a:buNone/>
              <a:defRPr sz="2486">
                <a:solidFill>
                  <a:srgbClr val="888888"/>
                </a:solidFill>
              </a:defRPr>
            </a:lvl7pPr>
            <a:lvl8pPr marL="3657600" lvl="7" indent="-228600" algn="l">
              <a:spcBef>
                <a:spcPts val="497"/>
              </a:spcBef>
              <a:spcAft>
                <a:spcPts val="0"/>
              </a:spcAft>
              <a:buClr>
                <a:srgbClr val="888888"/>
              </a:buClr>
              <a:buSzPts val="2486"/>
              <a:buNone/>
              <a:defRPr sz="2486">
                <a:solidFill>
                  <a:srgbClr val="888888"/>
                </a:solidFill>
              </a:defRPr>
            </a:lvl8pPr>
            <a:lvl9pPr marL="4114800" lvl="8" indent="-228600" algn="l">
              <a:spcBef>
                <a:spcPts val="497"/>
              </a:spcBef>
              <a:spcAft>
                <a:spcPts val="0"/>
              </a:spcAft>
              <a:buClr>
                <a:srgbClr val="888888"/>
              </a:buClr>
              <a:buSzPts val="2486"/>
              <a:buNone/>
              <a:defRPr sz="2486">
                <a:solidFill>
                  <a:srgbClr val="888888"/>
                </a:solidFill>
              </a:defRPr>
            </a:lvl9pPr>
          </a:lstStyle>
          <a:p>
            <a:endParaRPr/>
          </a:p>
        </p:txBody>
      </p:sp>
      <p:sp>
        <p:nvSpPr>
          <p:cNvPr id="30" name="Google Shape;30;p5"/>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901944" y="6141720"/>
            <a:ext cx="70736458"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6" name="Google Shape;36;p6"/>
          <p:cNvSpPr txBox="1">
            <a:spLocks noGrp="1"/>
          </p:cNvSpPr>
          <p:nvPr>
            <p:ph type="body" idx="2"/>
          </p:nvPr>
        </p:nvSpPr>
        <p:spPr>
          <a:xfrm>
            <a:off x="79369925" y="6141720"/>
            <a:ext cx="70736464"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7" name="Google Shape;37;p6"/>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7714"/>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561" y="7368540"/>
            <a:ext cx="19392903"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3" name="Google Shape;43;p7"/>
          <p:cNvSpPr txBox="1">
            <a:spLocks noGrp="1"/>
          </p:cNvSpPr>
          <p:nvPr>
            <p:ph type="body" idx="2"/>
          </p:nvPr>
        </p:nvSpPr>
        <p:spPr>
          <a:xfrm>
            <a:off x="2194561" y="10439400"/>
            <a:ext cx="19392903"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4" name="Google Shape;44;p7"/>
          <p:cNvSpPr txBox="1">
            <a:spLocks noGrp="1"/>
          </p:cNvSpPr>
          <p:nvPr>
            <p:ph type="body" idx="3"/>
          </p:nvPr>
        </p:nvSpPr>
        <p:spPr>
          <a:xfrm>
            <a:off x="22296123" y="7368540"/>
            <a:ext cx="19400519"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5" name="Google Shape;45;p7"/>
          <p:cNvSpPr txBox="1">
            <a:spLocks noGrp="1"/>
          </p:cNvSpPr>
          <p:nvPr>
            <p:ph type="body" idx="4"/>
          </p:nvPr>
        </p:nvSpPr>
        <p:spPr>
          <a:xfrm>
            <a:off x="22296123" y="10439400"/>
            <a:ext cx="19400519"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6" name="Google Shape;46;p7"/>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5" y="1310640"/>
            <a:ext cx="14439903" cy="55778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6"/>
            <a:ext cx="24536399" cy="28094939"/>
          </a:xfrm>
          <a:prstGeom prst="rect">
            <a:avLst/>
          </a:prstGeom>
          <a:noFill/>
          <a:ln>
            <a:noFill/>
          </a:ln>
        </p:spPr>
        <p:txBody>
          <a:bodyPr spcFirstLastPara="1" wrap="square" lIns="187225" tIns="93600" rIns="187225" bIns="93600" anchor="t" anchorCtr="0">
            <a:normAutofit/>
          </a:bodyPr>
          <a:lstStyle>
            <a:lvl1pPr marL="457200" lvl="0" indent="-587819" algn="l">
              <a:spcBef>
                <a:spcPts val="1131"/>
              </a:spcBef>
              <a:spcAft>
                <a:spcPts val="0"/>
              </a:spcAft>
              <a:buClr>
                <a:schemeClr val="dk1"/>
              </a:buClr>
              <a:buSzPts val="5657"/>
              <a:buChar char="•"/>
              <a:defRPr sz="5657"/>
            </a:lvl1pPr>
            <a:lvl2pPr marL="914400" lvl="1" indent="-538797" algn="l">
              <a:spcBef>
                <a:spcPts val="977"/>
              </a:spcBef>
              <a:spcAft>
                <a:spcPts val="0"/>
              </a:spcAft>
              <a:buClr>
                <a:schemeClr val="dk1"/>
              </a:buClr>
              <a:buSzPts val="4885"/>
              <a:buChar char="–"/>
              <a:defRPr sz="4885"/>
            </a:lvl2pPr>
            <a:lvl3pPr marL="1371600" lvl="2" indent="-495300" algn="l">
              <a:spcBef>
                <a:spcPts val="840"/>
              </a:spcBef>
              <a:spcAft>
                <a:spcPts val="0"/>
              </a:spcAft>
              <a:buClr>
                <a:schemeClr val="dk1"/>
              </a:buClr>
              <a:buSzPts val="4200"/>
              <a:buChar char="•"/>
              <a:defRPr sz="4200"/>
            </a:lvl3pPr>
            <a:lvl4pPr marL="1828800" lvl="3" indent="-451739" algn="l">
              <a:spcBef>
                <a:spcPts val="703"/>
              </a:spcBef>
              <a:spcAft>
                <a:spcPts val="0"/>
              </a:spcAft>
              <a:buClr>
                <a:schemeClr val="dk1"/>
              </a:buClr>
              <a:buSzPts val="3514"/>
              <a:buChar char="–"/>
              <a:defRPr sz="3514"/>
            </a:lvl4pPr>
            <a:lvl5pPr marL="2286000" lvl="4" indent="-451739" algn="l">
              <a:spcBef>
                <a:spcPts val="703"/>
              </a:spcBef>
              <a:spcAft>
                <a:spcPts val="0"/>
              </a:spcAft>
              <a:buClr>
                <a:schemeClr val="dk1"/>
              </a:buClr>
              <a:buSzPts val="3514"/>
              <a:buChar char="»"/>
              <a:defRPr sz="3514"/>
            </a:lvl5pPr>
            <a:lvl6pPr marL="2743200" lvl="5" indent="-451739" algn="l">
              <a:spcBef>
                <a:spcPts val="703"/>
              </a:spcBef>
              <a:spcAft>
                <a:spcPts val="0"/>
              </a:spcAft>
              <a:buClr>
                <a:schemeClr val="dk1"/>
              </a:buClr>
              <a:buSzPts val="3514"/>
              <a:buChar char="•"/>
              <a:defRPr sz="3514"/>
            </a:lvl6pPr>
            <a:lvl7pPr marL="3200400" lvl="6" indent="-451739" algn="l">
              <a:spcBef>
                <a:spcPts val="703"/>
              </a:spcBef>
              <a:spcAft>
                <a:spcPts val="0"/>
              </a:spcAft>
              <a:buClr>
                <a:schemeClr val="dk1"/>
              </a:buClr>
              <a:buSzPts val="3514"/>
              <a:buChar char="•"/>
              <a:defRPr sz="3514"/>
            </a:lvl7pPr>
            <a:lvl8pPr marL="3657600" lvl="7" indent="-451739" algn="l">
              <a:spcBef>
                <a:spcPts val="703"/>
              </a:spcBef>
              <a:spcAft>
                <a:spcPts val="0"/>
              </a:spcAft>
              <a:buClr>
                <a:schemeClr val="dk1"/>
              </a:buClr>
              <a:buSzPts val="3514"/>
              <a:buChar char="•"/>
              <a:defRPr sz="3514"/>
            </a:lvl8pPr>
            <a:lvl9pPr marL="4114800" lvl="8" indent="-451739" algn="l">
              <a:spcBef>
                <a:spcPts val="703"/>
              </a:spcBef>
              <a:spcAft>
                <a:spcPts val="0"/>
              </a:spcAft>
              <a:buClr>
                <a:schemeClr val="dk1"/>
              </a:buClr>
              <a:buSzPts val="3514"/>
              <a:buChar char="•"/>
              <a:defRPr sz="3514"/>
            </a:lvl9pPr>
          </a:lstStyle>
          <a:p>
            <a:endParaRPr/>
          </a:p>
        </p:txBody>
      </p:sp>
      <p:sp>
        <p:nvSpPr>
          <p:cNvPr id="61" name="Google Shape;61;p10"/>
          <p:cNvSpPr txBox="1">
            <a:spLocks noGrp="1"/>
          </p:cNvSpPr>
          <p:nvPr>
            <p:ph type="body" idx="2"/>
          </p:nvPr>
        </p:nvSpPr>
        <p:spPr>
          <a:xfrm>
            <a:off x="2194565" y="6888486"/>
            <a:ext cx="14439903" cy="2251710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2" name="Google Shape;62;p10"/>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3" y="23042880"/>
            <a:ext cx="26334721" cy="27203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3" y="2941320"/>
            <a:ext cx="26334721" cy="19751040"/>
          </a:xfrm>
          <a:prstGeom prst="rect">
            <a:avLst/>
          </a:prstGeom>
          <a:noFill/>
          <a:ln>
            <a:noFill/>
          </a:ln>
        </p:spPr>
      </p:sp>
      <p:sp>
        <p:nvSpPr>
          <p:cNvPr id="68" name="Google Shape;68;p11"/>
          <p:cNvSpPr txBox="1">
            <a:spLocks noGrp="1"/>
          </p:cNvSpPr>
          <p:nvPr>
            <p:ph type="body" idx="1"/>
          </p:nvPr>
        </p:nvSpPr>
        <p:spPr>
          <a:xfrm>
            <a:off x="8602983" y="25763220"/>
            <a:ext cx="26334721" cy="386334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9" name="Google Shape;69;p1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marR="0" lvl="0" algn="ctr" rtl="0">
              <a:spcBef>
                <a:spcPts val="0"/>
              </a:spcBef>
              <a:spcAft>
                <a:spcPts val="0"/>
              </a:spcAft>
              <a:buClr>
                <a:schemeClr val="dk1"/>
              </a:buClr>
              <a:buSzPts val="7714"/>
              <a:buFont typeface="Calibri"/>
              <a:buNone/>
              <a:defRPr sz="771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marR="0" lvl="0" indent="-587819" algn="l" rtl="0">
              <a:spcBef>
                <a:spcPts val="1131"/>
              </a:spcBef>
              <a:spcAft>
                <a:spcPts val="0"/>
              </a:spcAft>
              <a:buClr>
                <a:schemeClr val="dk1"/>
              </a:buClr>
              <a:buSzPts val="5657"/>
              <a:buFont typeface="Arial"/>
              <a:buChar char="•"/>
              <a:defRPr sz="5657" b="0" i="0" u="none" strike="noStrike" cap="none">
                <a:solidFill>
                  <a:schemeClr val="dk1"/>
                </a:solidFill>
                <a:latin typeface="Calibri"/>
                <a:ea typeface="Calibri"/>
                <a:cs typeface="Calibri"/>
                <a:sym typeface="Calibri"/>
              </a:defRPr>
            </a:lvl1pPr>
            <a:lvl2pPr marL="914400" marR="0" lvl="1" indent="-538797" algn="l" rtl="0">
              <a:spcBef>
                <a:spcPts val="977"/>
              </a:spcBef>
              <a:spcAft>
                <a:spcPts val="0"/>
              </a:spcAft>
              <a:buClr>
                <a:schemeClr val="dk1"/>
              </a:buClr>
              <a:buSzPts val="4885"/>
              <a:buFont typeface="Arial"/>
              <a:buChar char="–"/>
              <a:defRPr sz="4885" b="0" i="0" u="none" strike="noStrike" cap="none">
                <a:solidFill>
                  <a:schemeClr val="dk1"/>
                </a:solidFill>
                <a:latin typeface="Calibri"/>
                <a:ea typeface="Calibri"/>
                <a:cs typeface="Calibri"/>
                <a:sym typeface="Calibri"/>
              </a:defRPr>
            </a:lvl2pPr>
            <a:lvl3pPr marL="1371600" marR="0" lvl="2" indent="-49530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3pPr>
            <a:lvl4pPr marL="1828800" marR="0" lvl="3"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4pPr>
            <a:lvl5pPr marL="2286000" marR="0" lvl="4"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5pPr>
            <a:lvl6pPr marL="2743200" marR="0" lvl="5"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6pPr>
            <a:lvl7pPr marL="3200400" marR="0" lvl="6"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7pPr>
            <a:lvl8pPr marL="3657600" marR="0" lvl="7"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8pPr>
            <a:lvl9pPr marL="4114800" marR="0" lvl="8"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marR="0" lvl="0" algn="l"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marR="0" lvl="0" algn="ctr"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marR="0" lvl="0" indent="0" algn="r" rtl="0">
              <a:spcBef>
                <a:spcPts val="0"/>
              </a:spcBef>
              <a:buNone/>
              <a:defRPr sz="2143" b="0" i="0" u="none" strike="noStrike" cap="none">
                <a:solidFill>
                  <a:srgbClr val="888888"/>
                </a:solidFill>
                <a:latin typeface="Calibri"/>
                <a:ea typeface="Calibri"/>
                <a:cs typeface="Calibri"/>
                <a:sym typeface="Calibri"/>
              </a:defRPr>
            </a:lvl1pPr>
            <a:lvl2pPr marL="0" marR="0" lvl="1" indent="0" algn="r" rtl="0">
              <a:spcBef>
                <a:spcPts val="0"/>
              </a:spcBef>
              <a:buNone/>
              <a:defRPr sz="2143" b="0" i="0" u="none" strike="noStrike" cap="none">
                <a:solidFill>
                  <a:srgbClr val="888888"/>
                </a:solidFill>
                <a:latin typeface="Calibri"/>
                <a:ea typeface="Calibri"/>
                <a:cs typeface="Calibri"/>
                <a:sym typeface="Calibri"/>
              </a:defRPr>
            </a:lvl2pPr>
            <a:lvl3pPr marL="0" marR="0" lvl="2" indent="0" algn="r" rtl="0">
              <a:spcBef>
                <a:spcPts val="0"/>
              </a:spcBef>
              <a:buNone/>
              <a:defRPr sz="2143" b="0" i="0" u="none" strike="noStrike" cap="none">
                <a:solidFill>
                  <a:srgbClr val="888888"/>
                </a:solidFill>
                <a:latin typeface="Calibri"/>
                <a:ea typeface="Calibri"/>
                <a:cs typeface="Calibri"/>
                <a:sym typeface="Calibri"/>
              </a:defRPr>
            </a:lvl3pPr>
            <a:lvl4pPr marL="0" marR="0" lvl="3" indent="0" algn="r" rtl="0">
              <a:spcBef>
                <a:spcPts val="0"/>
              </a:spcBef>
              <a:buNone/>
              <a:defRPr sz="2143" b="0" i="0" u="none" strike="noStrike" cap="none">
                <a:solidFill>
                  <a:srgbClr val="888888"/>
                </a:solidFill>
                <a:latin typeface="Calibri"/>
                <a:ea typeface="Calibri"/>
                <a:cs typeface="Calibri"/>
                <a:sym typeface="Calibri"/>
              </a:defRPr>
            </a:lvl4pPr>
            <a:lvl5pPr marL="0" marR="0" lvl="4" indent="0" algn="r" rtl="0">
              <a:spcBef>
                <a:spcPts val="0"/>
              </a:spcBef>
              <a:buNone/>
              <a:defRPr sz="2143" b="0" i="0" u="none" strike="noStrike" cap="none">
                <a:solidFill>
                  <a:srgbClr val="888888"/>
                </a:solidFill>
                <a:latin typeface="Calibri"/>
                <a:ea typeface="Calibri"/>
                <a:cs typeface="Calibri"/>
                <a:sym typeface="Calibri"/>
              </a:defRPr>
            </a:lvl5pPr>
            <a:lvl6pPr marL="0" marR="0" lvl="5" indent="0" algn="r" rtl="0">
              <a:spcBef>
                <a:spcPts val="0"/>
              </a:spcBef>
              <a:buNone/>
              <a:defRPr sz="2143" b="0" i="0" u="none" strike="noStrike" cap="none">
                <a:solidFill>
                  <a:srgbClr val="888888"/>
                </a:solidFill>
                <a:latin typeface="Calibri"/>
                <a:ea typeface="Calibri"/>
                <a:cs typeface="Calibri"/>
                <a:sym typeface="Calibri"/>
              </a:defRPr>
            </a:lvl6pPr>
            <a:lvl7pPr marL="0" marR="0" lvl="6" indent="0" algn="r" rtl="0">
              <a:spcBef>
                <a:spcPts val="0"/>
              </a:spcBef>
              <a:buNone/>
              <a:defRPr sz="2143" b="0" i="0" u="none" strike="noStrike" cap="none">
                <a:solidFill>
                  <a:srgbClr val="888888"/>
                </a:solidFill>
                <a:latin typeface="Calibri"/>
                <a:ea typeface="Calibri"/>
                <a:cs typeface="Calibri"/>
                <a:sym typeface="Calibri"/>
              </a:defRPr>
            </a:lvl7pPr>
            <a:lvl8pPr marL="0" marR="0" lvl="7" indent="0" algn="r" rtl="0">
              <a:spcBef>
                <a:spcPts val="0"/>
              </a:spcBef>
              <a:buNone/>
              <a:defRPr sz="2143" b="0" i="0" u="none" strike="noStrike" cap="none">
                <a:solidFill>
                  <a:srgbClr val="888888"/>
                </a:solidFill>
                <a:latin typeface="Calibri"/>
                <a:ea typeface="Calibri"/>
                <a:cs typeface="Calibri"/>
                <a:sym typeface="Calibri"/>
              </a:defRPr>
            </a:lvl8pPr>
            <a:lvl9pPr marL="0" marR="0" lvl="8" indent="0" algn="r" rtl="0">
              <a:spcBef>
                <a:spcPts val="0"/>
              </a:spcBef>
              <a:buNone/>
              <a:defRPr sz="21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9706500" y="6032550"/>
            <a:ext cx="13699800" cy="26387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2" name="Google Shape;92;p1"/>
          <p:cNvSpPr/>
          <p:nvPr/>
        </p:nvSpPr>
        <p:spPr>
          <a:xfrm>
            <a:off x="14448105" y="6032544"/>
            <a:ext cx="14814900" cy="263871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0" name="Google Shape;90;p1"/>
          <p:cNvSpPr/>
          <p:nvPr/>
        </p:nvSpPr>
        <p:spPr>
          <a:xfrm>
            <a:off x="304800" y="6032550"/>
            <a:ext cx="13699800" cy="26387100"/>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endParaRPr sz="3171">
              <a:solidFill>
                <a:schemeClr val="dk1"/>
              </a:solidFill>
            </a:endParaRPr>
          </a:p>
          <a:p>
            <a:pPr marL="0" marR="0" lvl="0" indent="0" algn="ctr" rtl="0">
              <a:spcBef>
                <a:spcPts val="0"/>
              </a:spcBef>
              <a:spcAft>
                <a:spcPts val="0"/>
              </a:spcAft>
              <a:buNone/>
            </a:pPr>
            <a:endParaRPr sz="3171">
              <a:solidFill>
                <a:schemeClr val="dk1"/>
              </a:solidFill>
            </a:endParaRPr>
          </a:p>
          <a:p>
            <a:pPr marL="0" marR="0" lvl="0" indent="0" algn="ctr"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a:p>
            <a:pPr marL="0" marR="0" lvl="0" indent="0" algn="l" rtl="0">
              <a:spcBef>
                <a:spcPts val="0"/>
              </a:spcBef>
              <a:spcAft>
                <a:spcPts val="0"/>
              </a:spcAft>
              <a:buNone/>
            </a:pPr>
            <a:endParaRPr sz="3171">
              <a:solidFill>
                <a:schemeClr val="dk1"/>
              </a:solidFill>
            </a:endParaRPr>
          </a:p>
        </p:txBody>
      </p:sp>
      <p:sp>
        <p:nvSpPr>
          <p:cNvPr id="91" name="Google Shape;91;p1"/>
          <p:cNvSpPr/>
          <p:nvPr/>
        </p:nvSpPr>
        <p:spPr>
          <a:xfrm>
            <a:off x="-27709" y="10725"/>
            <a:ext cx="43918908" cy="5551714"/>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pic>
        <p:nvPicPr>
          <p:cNvPr id="96" name="Google Shape;96;p1"/>
          <p:cNvPicPr preferRelativeResize="0"/>
          <p:nvPr/>
        </p:nvPicPr>
        <p:blipFill rotWithShape="1">
          <a:blip r:embed="rId3">
            <a:alphaModFix/>
          </a:blip>
          <a:srcRect/>
          <a:stretch/>
        </p:blipFill>
        <p:spPr>
          <a:xfrm>
            <a:off x="1600200" y="1093276"/>
            <a:ext cx="4480569" cy="3026670"/>
          </a:xfrm>
          <a:prstGeom prst="rect">
            <a:avLst/>
          </a:prstGeom>
          <a:noFill/>
          <a:ln>
            <a:noFill/>
          </a:ln>
        </p:spPr>
      </p:pic>
      <p:sp>
        <p:nvSpPr>
          <p:cNvPr id="94" name="Google Shape;94;p1"/>
          <p:cNvSpPr txBox="1">
            <a:spLocks noGrp="1"/>
          </p:cNvSpPr>
          <p:nvPr>
            <p:ph type="ctrTitle"/>
          </p:nvPr>
        </p:nvSpPr>
        <p:spPr>
          <a:xfrm>
            <a:off x="-152401" y="-182880"/>
            <a:ext cx="43918800" cy="4026000"/>
          </a:xfrm>
          <a:prstGeom prst="rect">
            <a:avLst/>
          </a:prstGeom>
          <a:noFill/>
          <a:ln>
            <a:noFill/>
          </a:ln>
        </p:spPr>
        <p:txBody>
          <a:bodyPr spcFirstLastPara="1" wrap="square" lIns="187225" tIns="93600" rIns="187225" bIns="93600" anchor="ctr" anchorCtr="0">
            <a:noAutofit/>
          </a:bodyPr>
          <a:lstStyle/>
          <a:p>
            <a:pPr marL="0" lvl="0" indent="0" algn="ctr" rtl="0">
              <a:spcBef>
                <a:spcPts val="0"/>
              </a:spcBef>
              <a:spcAft>
                <a:spcPts val="0"/>
              </a:spcAft>
              <a:buClr>
                <a:schemeClr val="lt1"/>
              </a:buClr>
              <a:buSzPts val="12000"/>
              <a:buFont typeface="Calibri"/>
              <a:buNone/>
            </a:pPr>
            <a:r>
              <a:rPr lang="en-US" sz="12000" dirty="0">
                <a:solidFill>
                  <a:schemeClr val="lt1"/>
                </a:solidFill>
              </a:rPr>
              <a:t>Weights with </a:t>
            </a:r>
            <a:r>
              <a:rPr lang="en-US" sz="12000" dirty="0" err="1">
                <a:solidFill>
                  <a:schemeClr val="lt1"/>
                </a:solidFill>
              </a:rPr>
              <a:t>Wayfinders</a:t>
            </a:r>
            <a:endParaRPr sz="12000" dirty="0">
              <a:solidFill>
                <a:schemeClr val="lt1"/>
              </a:solidFill>
            </a:endParaRPr>
          </a:p>
        </p:txBody>
      </p:sp>
      <p:sp>
        <p:nvSpPr>
          <p:cNvPr id="93" name="Google Shape;93;p1"/>
          <p:cNvSpPr txBox="1"/>
          <p:nvPr/>
        </p:nvSpPr>
        <p:spPr>
          <a:xfrm>
            <a:off x="1" y="3657600"/>
            <a:ext cx="438912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lt1"/>
                </a:solidFill>
              </a:rPr>
              <a:t>Jonah Allen SPT, Adam Jensen SPT, Ryan Martinez SPT, Sereno </a:t>
            </a:r>
            <a:r>
              <a:rPr lang="en-US" sz="4000" dirty="0" err="1">
                <a:solidFill>
                  <a:schemeClr val="lt1"/>
                </a:solidFill>
              </a:rPr>
              <a:t>Esponilla</a:t>
            </a:r>
            <a:r>
              <a:rPr lang="en-US" sz="4000" dirty="0">
                <a:solidFill>
                  <a:schemeClr val="lt1"/>
                </a:solidFill>
              </a:rPr>
              <a:t> SPT, Jennifer </a:t>
            </a:r>
            <a:r>
              <a:rPr lang="en-US" sz="4000" dirty="0" err="1">
                <a:solidFill>
                  <a:schemeClr val="lt1"/>
                </a:solidFill>
              </a:rPr>
              <a:t>Roos</a:t>
            </a:r>
            <a:r>
              <a:rPr lang="en-US" sz="4000" dirty="0">
                <a:solidFill>
                  <a:schemeClr val="lt1"/>
                </a:solidFill>
              </a:rPr>
              <a:t>, PT, DPT, GCS</a:t>
            </a:r>
            <a:endParaRPr sz="40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Department of Physical Therapy</a:t>
            </a:r>
            <a:endParaRPr dirty="0"/>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California State University, Fresno</a:t>
            </a:r>
            <a:endParaRPr dirty="0"/>
          </a:p>
        </p:txBody>
      </p:sp>
      <p:sp>
        <p:nvSpPr>
          <p:cNvPr id="95" name="Google Shape;95;p1"/>
          <p:cNvSpPr txBox="1"/>
          <p:nvPr/>
        </p:nvSpPr>
        <p:spPr>
          <a:xfrm>
            <a:off x="35178300" y="583800"/>
            <a:ext cx="7727700" cy="2555100"/>
          </a:xfrm>
          <a:prstGeom prst="rect">
            <a:avLst/>
          </a:prstGeom>
          <a:noFill/>
          <a:ln w="7620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dk1"/>
                </a:solidFill>
                <a:latin typeface="Calibri"/>
                <a:ea typeface="Calibri"/>
                <a:cs typeface="Calibri"/>
                <a:sym typeface="Calibri"/>
              </a:rPr>
              <a:t>For questions or additional information please contact:</a:t>
            </a:r>
            <a:endParaRPr dirty="0"/>
          </a:p>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Adam Jensen</a:t>
            </a:r>
            <a:r>
              <a:rPr lang="en-US" sz="4000" b="0" i="0" u="none" strike="noStrike" cap="none" dirty="0">
                <a:solidFill>
                  <a:schemeClr val="dk1"/>
                </a:solidFill>
                <a:latin typeface="Calibri"/>
                <a:ea typeface="Calibri"/>
                <a:cs typeface="Calibri"/>
                <a:sym typeface="Calibri"/>
              </a:rPr>
              <a:t> and</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adamlj@mail.fresnostate.edu</a:t>
            </a:r>
            <a:endParaRPr sz="4000" b="0" i="0" u="none" strike="noStrike" cap="none" dirty="0">
              <a:solidFill>
                <a:schemeClr val="dk1"/>
              </a:solidFill>
              <a:latin typeface="Calibri"/>
              <a:ea typeface="Calibri"/>
              <a:cs typeface="Calibri"/>
              <a:sym typeface="Calibri"/>
            </a:endParaRPr>
          </a:p>
        </p:txBody>
      </p:sp>
      <p:sp>
        <p:nvSpPr>
          <p:cNvPr id="107" name="Google Shape;107;p1"/>
          <p:cNvSpPr/>
          <p:nvPr/>
        </p:nvSpPr>
        <p:spPr>
          <a:xfrm>
            <a:off x="304800" y="6032550"/>
            <a:ext cx="13699800" cy="13236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800" dirty="0">
                <a:solidFill>
                  <a:schemeClr val="lt1"/>
                </a:solidFill>
              </a:rPr>
              <a:t>Background</a:t>
            </a:r>
            <a:r>
              <a:rPr lang="en-US" sz="6700" baseline="30000" dirty="0">
                <a:solidFill>
                  <a:schemeClr val="lt1"/>
                </a:solidFill>
              </a:rPr>
              <a:t>1,2</a:t>
            </a:r>
            <a:endParaRPr sz="9800" dirty="0">
              <a:solidFill>
                <a:schemeClr val="lt1"/>
              </a:solidFill>
            </a:endParaRPr>
          </a:p>
        </p:txBody>
      </p:sp>
      <p:sp>
        <p:nvSpPr>
          <p:cNvPr id="109" name="Google Shape;109;p1"/>
          <p:cNvSpPr txBox="1"/>
          <p:nvPr/>
        </p:nvSpPr>
        <p:spPr>
          <a:xfrm>
            <a:off x="887400" y="7577249"/>
            <a:ext cx="13117200" cy="831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800" dirty="0">
                <a:solidFill>
                  <a:schemeClr val="dk1"/>
                </a:solidFill>
              </a:rPr>
              <a:t>Intellectual disability (ID) is a term that describes a person who has certain limitations in cognitive functioning, social communication skills, and self-care skills. In the US, approximately 6.5 million people have an ID. Literature shows that high amounts of adults with ID do not meet (58-89%) recommended physical activity recommendations per the ACSM including 150 min/week of moderate or 75 min/week of vigorous intensity of physical activity </a:t>
            </a:r>
            <a:endParaRPr sz="4800" dirty="0"/>
          </a:p>
        </p:txBody>
      </p:sp>
      <p:pic>
        <p:nvPicPr>
          <p:cNvPr id="112" name="Google Shape;112;p1" descr="Photo of a person leading a group in a stretching activity"/>
          <p:cNvPicPr preferRelativeResize="0"/>
          <p:nvPr/>
        </p:nvPicPr>
        <p:blipFill rotWithShape="1">
          <a:blip r:embed="rId4">
            <a:alphaModFix/>
          </a:blip>
          <a:srcRect t="2123" b="31302"/>
          <a:stretch/>
        </p:blipFill>
        <p:spPr>
          <a:xfrm>
            <a:off x="1595547" y="15808572"/>
            <a:ext cx="11118316" cy="5551726"/>
          </a:xfrm>
          <a:prstGeom prst="rect">
            <a:avLst/>
          </a:prstGeom>
          <a:noFill/>
          <a:ln>
            <a:noFill/>
          </a:ln>
        </p:spPr>
      </p:pic>
      <p:sp>
        <p:nvSpPr>
          <p:cNvPr id="100" name="Google Shape;100;p1"/>
          <p:cNvSpPr/>
          <p:nvPr/>
        </p:nvSpPr>
        <p:spPr>
          <a:xfrm>
            <a:off x="299300" y="21633850"/>
            <a:ext cx="13699800" cy="13236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800" dirty="0">
                <a:solidFill>
                  <a:schemeClr val="lt1"/>
                </a:solidFill>
              </a:rPr>
              <a:t>Education Provided</a:t>
            </a:r>
            <a:endParaRPr sz="9800" dirty="0">
              <a:solidFill>
                <a:schemeClr val="lt1"/>
              </a:solidFill>
            </a:endParaRPr>
          </a:p>
        </p:txBody>
      </p:sp>
      <p:pic>
        <p:nvPicPr>
          <p:cNvPr id="104" name="Google Shape;104;p1"/>
          <p:cNvPicPr preferRelativeResize="0"/>
          <p:nvPr/>
        </p:nvPicPr>
        <p:blipFill>
          <a:blip r:embed="rId5">
            <a:alphaModFix/>
          </a:blip>
          <a:stretch>
            <a:fillRect/>
          </a:stretch>
        </p:blipFill>
        <p:spPr>
          <a:xfrm>
            <a:off x="304800" y="23231000"/>
            <a:ext cx="13699801" cy="9188650"/>
          </a:xfrm>
          <a:prstGeom prst="rect">
            <a:avLst/>
          </a:prstGeom>
          <a:noFill/>
          <a:ln w="9525" cap="flat" cmpd="sng">
            <a:solidFill>
              <a:srgbClr val="D8D8D8"/>
            </a:solidFill>
            <a:prstDash val="solid"/>
            <a:round/>
            <a:headEnd type="none" w="sm" len="sm"/>
            <a:tailEnd type="none" w="sm" len="sm"/>
          </a:ln>
        </p:spPr>
      </p:pic>
      <p:sp>
        <p:nvSpPr>
          <p:cNvPr id="102" name="Google Shape;102;p1"/>
          <p:cNvSpPr/>
          <p:nvPr/>
        </p:nvSpPr>
        <p:spPr>
          <a:xfrm>
            <a:off x="14448100" y="6032550"/>
            <a:ext cx="14814900" cy="13236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200" dirty="0">
                <a:solidFill>
                  <a:schemeClr val="lt1"/>
                </a:solidFill>
              </a:rPr>
              <a:t>Purpose Statement</a:t>
            </a:r>
            <a:endParaRPr sz="9200" dirty="0">
              <a:solidFill>
                <a:schemeClr val="lt1"/>
              </a:solidFill>
            </a:endParaRPr>
          </a:p>
        </p:txBody>
      </p:sp>
      <p:sp>
        <p:nvSpPr>
          <p:cNvPr id="103" name="Google Shape;103;p1"/>
          <p:cNvSpPr txBox="1"/>
          <p:nvPr/>
        </p:nvSpPr>
        <p:spPr>
          <a:xfrm>
            <a:off x="15195150" y="7474050"/>
            <a:ext cx="13117200" cy="609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4800" dirty="0">
                <a:solidFill>
                  <a:schemeClr val="lt1"/>
                </a:solidFill>
              </a:rPr>
              <a:t>To provide information on the benefits of health and wellness to college students with ID involved in Fresno State’s </a:t>
            </a:r>
            <a:r>
              <a:rPr lang="en-US" sz="4800" dirty="0" err="1">
                <a:solidFill>
                  <a:schemeClr val="lt1"/>
                </a:solidFill>
              </a:rPr>
              <a:t>Wayfinders</a:t>
            </a:r>
            <a:r>
              <a:rPr lang="en-US" sz="4800" dirty="0">
                <a:solidFill>
                  <a:schemeClr val="lt1"/>
                </a:solidFill>
              </a:rPr>
              <a:t> program. Additionally, the purpose was to provide hands-on demonstration of exercises to improve technique, encourage confidence in performance of exercise and emphasize the importance of exercise in daily routines.</a:t>
            </a:r>
            <a:endParaRPr sz="4800" dirty="0">
              <a:solidFill>
                <a:schemeClr val="lt1"/>
              </a:solidFill>
              <a:latin typeface="Calibri"/>
              <a:ea typeface="Calibri"/>
              <a:cs typeface="Calibri"/>
              <a:sym typeface="Calibri"/>
            </a:endParaRPr>
          </a:p>
        </p:txBody>
      </p:sp>
      <p:sp>
        <p:nvSpPr>
          <p:cNvPr id="101" name="Google Shape;101;p1"/>
          <p:cNvSpPr/>
          <p:nvPr/>
        </p:nvSpPr>
        <p:spPr>
          <a:xfrm>
            <a:off x="14448100" y="13999925"/>
            <a:ext cx="14803800" cy="15264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100" dirty="0">
                <a:solidFill>
                  <a:schemeClr val="lt1"/>
                </a:solidFill>
              </a:rPr>
              <a:t>Demographics and Data</a:t>
            </a:r>
            <a:endParaRPr sz="9100" dirty="0">
              <a:solidFill>
                <a:schemeClr val="lt1"/>
              </a:solidFill>
            </a:endParaRPr>
          </a:p>
        </p:txBody>
      </p:sp>
      <p:sp>
        <p:nvSpPr>
          <p:cNvPr id="105" name="Google Shape;105;p1"/>
          <p:cNvSpPr txBox="1"/>
          <p:nvPr/>
        </p:nvSpPr>
        <p:spPr>
          <a:xfrm>
            <a:off x="15296950" y="15446400"/>
            <a:ext cx="131172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Total Participants</a:t>
            </a:r>
            <a:r>
              <a:rPr lang="en-US" sz="5500" dirty="0">
                <a:solidFill>
                  <a:schemeClr val="lt1"/>
                </a:solidFill>
                <a:latin typeface="Calibri"/>
                <a:ea typeface="Calibri"/>
                <a:cs typeface="Calibri"/>
                <a:sym typeface="Calibri"/>
              </a:rPr>
              <a:t>: 10</a:t>
            </a:r>
            <a:endParaRPr sz="5500" dirty="0">
              <a:solidFill>
                <a:schemeClr val="lt1"/>
              </a:solidFill>
              <a:latin typeface="Calibri"/>
              <a:ea typeface="Calibri"/>
              <a:cs typeface="Calibri"/>
              <a:sym typeface="Calibri"/>
            </a:endParaRPr>
          </a:p>
          <a:p>
            <a:pPr marL="0" lvl="0" indent="0" algn="ctr" rtl="0">
              <a:spcBef>
                <a:spcPts val="0"/>
              </a:spcBef>
              <a:spcAft>
                <a:spcPts val="0"/>
              </a:spcAft>
              <a:buNone/>
            </a:pPr>
            <a:r>
              <a:rPr lang="en-US" sz="5500" b="1" dirty="0">
                <a:solidFill>
                  <a:schemeClr val="lt1"/>
                </a:solidFill>
                <a:latin typeface="Calibri"/>
                <a:ea typeface="Calibri"/>
                <a:cs typeface="Calibri"/>
                <a:sym typeface="Calibri"/>
              </a:rPr>
              <a:t>Average Age</a:t>
            </a:r>
            <a:r>
              <a:rPr lang="en-US" sz="5500" dirty="0">
                <a:solidFill>
                  <a:schemeClr val="lt1"/>
                </a:solidFill>
                <a:latin typeface="Calibri"/>
                <a:ea typeface="Calibri"/>
                <a:cs typeface="Calibri"/>
                <a:sym typeface="Calibri"/>
              </a:rPr>
              <a:t>: 19</a:t>
            </a:r>
            <a:endParaRPr sz="5500" dirty="0">
              <a:solidFill>
                <a:schemeClr val="lt1"/>
              </a:solidFill>
              <a:latin typeface="Calibri"/>
              <a:ea typeface="Calibri"/>
              <a:cs typeface="Calibri"/>
              <a:sym typeface="Calibri"/>
            </a:endParaRPr>
          </a:p>
          <a:p>
            <a:pPr marL="0" lvl="0" indent="0" algn="ctr" rtl="0">
              <a:spcBef>
                <a:spcPts val="0"/>
              </a:spcBef>
              <a:spcAft>
                <a:spcPts val="0"/>
              </a:spcAft>
              <a:buNone/>
            </a:pPr>
            <a:r>
              <a:rPr lang="en-US" sz="5500" b="1" dirty="0">
                <a:solidFill>
                  <a:schemeClr val="lt1"/>
                </a:solidFill>
                <a:latin typeface="Calibri"/>
                <a:ea typeface="Calibri"/>
                <a:cs typeface="Calibri"/>
                <a:sym typeface="Calibri"/>
              </a:rPr>
              <a:t>Gender</a:t>
            </a:r>
            <a:r>
              <a:rPr lang="en-US" sz="5500" dirty="0">
                <a:solidFill>
                  <a:schemeClr val="lt1"/>
                </a:solidFill>
                <a:latin typeface="Calibri"/>
                <a:ea typeface="Calibri"/>
                <a:cs typeface="Calibri"/>
                <a:sym typeface="Calibri"/>
              </a:rPr>
              <a:t>: Females: 4 ; Males: 6</a:t>
            </a:r>
            <a:endParaRPr sz="5500" dirty="0">
              <a:solidFill>
                <a:schemeClr val="lt1"/>
              </a:solidFill>
              <a:latin typeface="Calibri"/>
              <a:ea typeface="Calibri"/>
              <a:cs typeface="Calibri"/>
              <a:sym typeface="Calibri"/>
            </a:endParaRPr>
          </a:p>
        </p:txBody>
      </p:sp>
      <p:pic>
        <p:nvPicPr>
          <p:cNvPr id="111" name="Google Shape;111;p1"/>
          <p:cNvPicPr preferRelativeResize="0"/>
          <p:nvPr/>
        </p:nvPicPr>
        <p:blipFill>
          <a:blip r:embed="rId6">
            <a:alphaModFix/>
          </a:blip>
          <a:stretch>
            <a:fillRect/>
          </a:stretch>
        </p:blipFill>
        <p:spPr>
          <a:xfrm>
            <a:off x="15566900" y="18347563"/>
            <a:ext cx="12571800" cy="7553536"/>
          </a:xfrm>
          <a:prstGeom prst="rect">
            <a:avLst/>
          </a:prstGeom>
          <a:noFill/>
          <a:ln>
            <a:noFill/>
          </a:ln>
        </p:spPr>
      </p:pic>
      <p:sp>
        <p:nvSpPr>
          <p:cNvPr id="99" name="Google Shape;99;p1"/>
          <p:cNvSpPr txBox="1"/>
          <p:nvPr/>
        </p:nvSpPr>
        <p:spPr>
          <a:xfrm>
            <a:off x="14565250" y="26077950"/>
            <a:ext cx="14580600" cy="6341700"/>
          </a:xfrm>
          <a:prstGeom prst="rect">
            <a:avLst/>
          </a:prstGeom>
          <a:noFill/>
          <a:ln w="152400" cap="flat" cmpd="sng">
            <a:solidFill>
              <a:schemeClr val="accent2"/>
            </a:solidFill>
            <a:prstDash val="solid"/>
            <a:round/>
            <a:headEnd type="none" w="sm" len="sm"/>
            <a:tailEnd type="none" w="sm" len="sm"/>
          </a:ln>
        </p:spPr>
        <p:txBody>
          <a:bodyPr spcFirstLastPara="1" wrap="square" lIns="457200" tIns="91425" rIns="365750" bIns="91425" anchor="t" anchorCtr="0">
            <a:spAutoFit/>
          </a:bodyPr>
          <a:lstStyle/>
          <a:p>
            <a:pPr marL="0" lvl="0" indent="0" algn="ctr" rtl="0">
              <a:spcBef>
                <a:spcPts val="0"/>
              </a:spcBef>
              <a:spcAft>
                <a:spcPts val="0"/>
              </a:spcAft>
              <a:buNone/>
            </a:pPr>
            <a:r>
              <a:rPr lang="en-US" sz="4000" dirty="0">
                <a:solidFill>
                  <a:schemeClr val="lt1"/>
                </a:solidFill>
                <a:latin typeface="Calibri"/>
                <a:ea typeface="Calibri"/>
                <a:cs typeface="Calibri"/>
                <a:sym typeface="Calibri"/>
              </a:rPr>
              <a:t>Post Exercise Survey: </a:t>
            </a:r>
            <a:endParaRPr sz="4000" dirty="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AutoNum type="arabicPeriod"/>
            </a:pPr>
            <a:r>
              <a:rPr lang="en-US" sz="4000" dirty="0">
                <a:solidFill>
                  <a:schemeClr val="lt1"/>
                </a:solidFill>
                <a:latin typeface="Calibri"/>
                <a:ea typeface="Calibri"/>
                <a:cs typeface="Calibri"/>
                <a:sym typeface="Calibri"/>
              </a:rPr>
              <a:t>Following today’s event, I feel more confident in my ability to participate in exercise. </a:t>
            </a:r>
            <a:endParaRPr sz="4000" dirty="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AutoNum type="arabicPeriod"/>
            </a:pPr>
            <a:r>
              <a:rPr lang="en-US" sz="4000" dirty="0">
                <a:solidFill>
                  <a:schemeClr val="lt1"/>
                </a:solidFill>
                <a:latin typeface="Calibri"/>
                <a:ea typeface="Calibri"/>
                <a:cs typeface="Calibri"/>
                <a:sym typeface="Calibri"/>
              </a:rPr>
              <a:t>Following today’s event, I will make health &amp; wellness a priority in my life. </a:t>
            </a:r>
            <a:endParaRPr sz="4000" dirty="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AutoNum type="arabicPeriod"/>
            </a:pPr>
            <a:r>
              <a:rPr lang="en-US" sz="4000" dirty="0">
                <a:solidFill>
                  <a:schemeClr val="lt1"/>
                </a:solidFill>
                <a:latin typeface="Calibri"/>
                <a:ea typeface="Calibri"/>
                <a:cs typeface="Calibri"/>
                <a:sym typeface="Calibri"/>
              </a:rPr>
              <a:t>Following today’s event, how likely are you to participate in exercise consistently? </a:t>
            </a:r>
            <a:endParaRPr sz="4000" dirty="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AutoNum type="arabicPeriod"/>
            </a:pPr>
            <a:r>
              <a:rPr lang="en-US" sz="4000" dirty="0">
                <a:solidFill>
                  <a:schemeClr val="lt1"/>
                </a:solidFill>
                <a:latin typeface="Calibri"/>
                <a:ea typeface="Calibri"/>
                <a:cs typeface="Calibri"/>
                <a:sym typeface="Calibri"/>
              </a:rPr>
              <a:t>The exercises and activities were challenging but manageable.</a:t>
            </a:r>
            <a:endParaRPr sz="4000" dirty="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AutoNum type="arabicPeriod"/>
            </a:pPr>
            <a:r>
              <a:rPr lang="en-US" sz="4000" dirty="0">
                <a:solidFill>
                  <a:schemeClr val="lt1"/>
                </a:solidFill>
                <a:latin typeface="Calibri"/>
                <a:ea typeface="Calibri"/>
                <a:cs typeface="Calibri"/>
                <a:sym typeface="Calibri"/>
              </a:rPr>
              <a:t>What is the likelihood you will recommend this event to you peers? </a:t>
            </a:r>
            <a:endParaRPr sz="4000" dirty="0">
              <a:solidFill>
                <a:schemeClr val="lt1"/>
              </a:solidFill>
              <a:latin typeface="Calibri"/>
              <a:ea typeface="Calibri"/>
              <a:cs typeface="Calibri"/>
              <a:sym typeface="Calibri"/>
            </a:endParaRPr>
          </a:p>
        </p:txBody>
      </p:sp>
      <p:pic>
        <p:nvPicPr>
          <p:cNvPr id="113" name="Google Shape;113;p1" descr="An individual guides another person as they lift weights."/>
          <p:cNvPicPr preferRelativeResize="0"/>
          <p:nvPr/>
        </p:nvPicPr>
        <p:blipFill rotWithShape="1">
          <a:blip r:embed="rId7">
            <a:alphaModFix/>
          </a:blip>
          <a:srcRect l="28555" t="17860" r="16296" b="15446"/>
          <a:stretch/>
        </p:blipFill>
        <p:spPr>
          <a:xfrm>
            <a:off x="29706500" y="6032550"/>
            <a:ext cx="6720297" cy="6095401"/>
          </a:xfrm>
          <a:prstGeom prst="rect">
            <a:avLst/>
          </a:prstGeom>
          <a:noFill/>
          <a:ln>
            <a:noFill/>
          </a:ln>
        </p:spPr>
      </p:pic>
      <p:pic>
        <p:nvPicPr>
          <p:cNvPr id="114" name="Google Shape;114;p1" descr="An individual guides another person as they lift weights."/>
          <p:cNvPicPr preferRelativeResize="0"/>
          <p:nvPr/>
        </p:nvPicPr>
        <p:blipFill rotWithShape="1">
          <a:blip r:embed="rId8">
            <a:alphaModFix/>
          </a:blip>
          <a:srcRect l="21377" t="6445"/>
          <a:stretch/>
        </p:blipFill>
        <p:spPr>
          <a:xfrm>
            <a:off x="36576315" y="6032550"/>
            <a:ext cx="6829983" cy="6095401"/>
          </a:xfrm>
          <a:prstGeom prst="rect">
            <a:avLst/>
          </a:prstGeom>
          <a:noFill/>
          <a:ln>
            <a:noFill/>
          </a:ln>
        </p:spPr>
      </p:pic>
      <p:sp>
        <p:nvSpPr>
          <p:cNvPr id="97" name="Google Shape;97;p1"/>
          <p:cNvSpPr/>
          <p:nvPr/>
        </p:nvSpPr>
        <p:spPr>
          <a:xfrm>
            <a:off x="29706500" y="12245850"/>
            <a:ext cx="13699800" cy="13236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800" dirty="0">
                <a:solidFill>
                  <a:schemeClr val="lt1"/>
                </a:solidFill>
              </a:rPr>
              <a:t>Interventions</a:t>
            </a:r>
            <a:endParaRPr sz="9800" dirty="0">
              <a:solidFill>
                <a:schemeClr val="lt1"/>
              </a:solidFill>
            </a:endParaRPr>
          </a:p>
        </p:txBody>
      </p:sp>
      <p:sp>
        <p:nvSpPr>
          <p:cNvPr id="98" name="Google Shape;98;p1"/>
          <p:cNvSpPr txBox="1"/>
          <p:nvPr/>
        </p:nvSpPr>
        <p:spPr>
          <a:xfrm>
            <a:off x="30085500" y="13746450"/>
            <a:ext cx="13408500" cy="1018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b="1" dirty="0">
                <a:solidFill>
                  <a:schemeClr val="dk1"/>
                </a:solidFill>
                <a:latin typeface="Calibri"/>
                <a:ea typeface="Calibri"/>
                <a:cs typeface="Calibri"/>
                <a:sym typeface="Calibri"/>
              </a:rPr>
              <a:t>Objective</a:t>
            </a:r>
            <a:r>
              <a:rPr lang="en-US" sz="5000" dirty="0">
                <a:solidFill>
                  <a:schemeClr val="dk1"/>
                </a:solidFill>
                <a:latin typeface="Calibri"/>
                <a:ea typeface="Calibri"/>
                <a:cs typeface="Calibri"/>
                <a:sym typeface="Calibri"/>
              </a:rPr>
              <a:t>: Provide examples of aerobic and anaerobic exercises using body weight and gym equipment</a:t>
            </a:r>
            <a:endParaRPr sz="5000" dirty="0">
              <a:solidFill>
                <a:schemeClr val="dk1"/>
              </a:solidFill>
              <a:latin typeface="Calibri"/>
              <a:ea typeface="Calibri"/>
              <a:cs typeface="Calibri"/>
              <a:sym typeface="Calibri"/>
            </a:endParaRPr>
          </a:p>
          <a:p>
            <a:pPr marL="0" lvl="0" indent="0" algn="l" rtl="0">
              <a:spcBef>
                <a:spcPts val="0"/>
              </a:spcBef>
              <a:spcAft>
                <a:spcPts val="0"/>
              </a:spcAft>
              <a:buNone/>
            </a:pPr>
            <a:r>
              <a:rPr lang="en-US" sz="5000" b="1" dirty="0">
                <a:solidFill>
                  <a:schemeClr val="dk1"/>
                </a:solidFill>
                <a:latin typeface="Calibri"/>
                <a:ea typeface="Calibri"/>
                <a:cs typeface="Calibri"/>
                <a:sym typeface="Calibri"/>
              </a:rPr>
              <a:t>Duration</a:t>
            </a:r>
            <a:r>
              <a:rPr lang="en-US" sz="5000" dirty="0">
                <a:solidFill>
                  <a:schemeClr val="dk1"/>
                </a:solidFill>
                <a:latin typeface="Calibri"/>
                <a:ea typeface="Calibri"/>
                <a:cs typeface="Calibri"/>
                <a:sym typeface="Calibri"/>
              </a:rPr>
              <a:t>: 2 hours</a:t>
            </a:r>
            <a:endParaRPr sz="5000" dirty="0">
              <a:solidFill>
                <a:schemeClr val="dk1"/>
              </a:solidFill>
              <a:latin typeface="Calibri"/>
              <a:ea typeface="Calibri"/>
              <a:cs typeface="Calibri"/>
              <a:sym typeface="Calibri"/>
            </a:endParaRPr>
          </a:p>
          <a:p>
            <a:pPr marL="0" lvl="0" indent="0" algn="l" rtl="0">
              <a:spcBef>
                <a:spcPts val="0"/>
              </a:spcBef>
              <a:spcAft>
                <a:spcPts val="0"/>
              </a:spcAft>
              <a:buNone/>
            </a:pPr>
            <a:r>
              <a:rPr lang="en-US" sz="5000" b="1" dirty="0">
                <a:solidFill>
                  <a:schemeClr val="dk1"/>
                </a:solidFill>
                <a:latin typeface="Calibri"/>
                <a:ea typeface="Calibri"/>
                <a:cs typeface="Calibri"/>
                <a:sym typeface="Calibri"/>
              </a:rPr>
              <a:t>Intensity</a:t>
            </a:r>
            <a:r>
              <a:rPr lang="en-US" sz="5000" dirty="0">
                <a:solidFill>
                  <a:schemeClr val="dk1"/>
                </a:solidFill>
                <a:latin typeface="Calibri"/>
                <a:ea typeface="Calibri"/>
                <a:cs typeface="Calibri"/>
                <a:sym typeface="Calibri"/>
              </a:rPr>
              <a:t>: Self-selected; Emphasis on proper form and execution</a:t>
            </a:r>
            <a:endParaRPr sz="5000" dirty="0">
              <a:solidFill>
                <a:schemeClr val="dk1"/>
              </a:solidFill>
              <a:latin typeface="Calibri"/>
              <a:ea typeface="Calibri"/>
              <a:cs typeface="Calibri"/>
              <a:sym typeface="Calibri"/>
            </a:endParaRPr>
          </a:p>
          <a:p>
            <a:pPr marL="457200" lvl="0" indent="-546100" algn="l" rtl="0">
              <a:spcBef>
                <a:spcPts val="0"/>
              </a:spcBef>
              <a:spcAft>
                <a:spcPts val="0"/>
              </a:spcAft>
              <a:buClr>
                <a:schemeClr val="dk1"/>
              </a:buClr>
              <a:buSzPts val="5000"/>
              <a:buFont typeface="Calibri"/>
              <a:buChar char="●"/>
            </a:pPr>
            <a:r>
              <a:rPr lang="en-US" sz="5000" dirty="0">
                <a:solidFill>
                  <a:schemeClr val="dk1"/>
                </a:solidFill>
                <a:latin typeface="Calibri"/>
                <a:ea typeface="Calibri"/>
                <a:cs typeface="Calibri"/>
                <a:sym typeface="Calibri"/>
              </a:rPr>
              <a:t>Dynamic warm-up: 15 minutes</a:t>
            </a:r>
            <a:endParaRPr sz="5000" dirty="0">
              <a:solidFill>
                <a:schemeClr val="dk1"/>
              </a:solidFill>
              <a:latin typeface="Calibri"/>
              <a:ea typeface="Calibri"/>
              <a:cs typeface="Calibri"/>
              <a:sym typeface="Calibri"/>
            </a:endParaRPr>
          </a:p>
          <a:p>
            <a:pPr marL="457200" lvl="0" indent="-546100" algn="l" rtl="0">
              <a:spcBef>
                <a:spcPts val="0"/>
              </a:spcBef>
              <a:spcAft>
                <a:spcPts val="0"/>
              </a:spcAft>
              <a:buClr>
                <a:schemeClr val="dk1"/>
              </a:buClr>
              <a:buSzPts val="5000"/>
              <a:buFont typeface="Calibri"/>
              <a:buChar char="●"/>
            </a:pPr>
            <a:r>
              <a:rPr lang="en-US" sz="5000" dirty="0">
                <a:solidFill>
                  <a:schemeClr val="dk1"/>
                </a:solidFill>
                <a:latin typeface="Calibri"/>
                <a:ea typeface="Calibri"/>
                <a:cs typeface="Calibri"/>
                <a:sym typeface="Calibri"/>
              </a:rPr>
              <a:t>3 Stations, 20 minute intervals </a:t>
            </a:r>
            <a:endParaRPr sz="5000" dirty="0">
              <a:solidFill>
                <a:schemeClr val="dk1"/>
              </a:solidFill>
              <a:highlight>
                <a:srgbClr val="FFFF00"/>
              </a:highlight>
              <a:latin typeface="Calibri"/>
              <a:ea typeface="Calibri"/>
              <a:cs typeface="Calibri"/>
              <a:sym typeface="Calibri"/>
            </a:endParaRPr>
          </a:p>
          <a:p>
            <a:pPr marL="2286000" lvl="0" indent="-546100" algn="l" rtl="0">
              <a:spcBef>
                <a:spcPts val="0"/>
              </a:spcBef>
              <a:spcAft>
                <a:spcPts val="0"/>
              </a:spcAft>
              <a:buClr>
                <a:schemeClr val="dk1"/>
              </a:buClr>
              <a:buSzPts val="5000"/>
              <a:buFont typeface="Calibri"/>
              <a:buAutoNum type="arabicPeriod"/>
            </a:pPr>
            <a:r>
              <a:rPr lang="en-US" sz="5000" dirty="0">
                <a:solidFill>
                  <a:schemeClr val="dk1"/>
                </a:solidFill>
                <a:latin typeface="Calibri"/>
                <a:ea typeface="Calibri"/>
                <a:cs typeface="Calibri"/>
                <a:sym typeface="Calibri"/>
              </a:rPr>
              <a:t>Aerobic</a:t>
            </a:r>
            <a:endParaRPr sz="5000" dirty="0">
              <a:solidFill>
                <a:schemeClr val="dk1"/>
              </a:solidFill>
              <a:latin typeface="Calibri"/>
              <a:ea typeface="Calibri"/>
              <a:cs typeface="Calibri"/>
              <a:sym typeface="Calibri"/>
            </a:endParaRPr>
          </a:p>
          <a:p>
            <a:pPr marL="2286000" lvl="0" indent="-546100" algn="l" rtl="0">
              <a:spcBef>
                <a:spcPts val="0"/>
              </a:spcBef>
              <a:spcAft>
                <a:spcPts val="0"/>
              </a:spcAft>
              <a:buClr>
                <a:schemeClr val="dk1"/>
              </a:buClr>
              <a:buSzPts val="5000"/>
              <a:buFont typeface="Calibri"/>
              <a:buAutoNum type="arabicPeriod"/>
            </a:pPr>
            <a:r>
              <a:rPr lang="en-US" sz="5000" dirty="0">
                <a:solidFill>
                  <a:schemeClr val="dk1"/>
                </a:solidFill>
                <a:latin typeface="Calibri"/>
                <a:ea typeface="Calibri"/>
                <a:cs typeface="Calibri"/>
                <a:sym typeface="Calibri"/>
              </a:rPr>
              <a:t>Upper extremity anaerobic</a:t>
            </a:r>
            <a:endParaRPr sz="5000" dirty="0">
              <a:solidFill>
                <a:schemeClr val="dk1"/>
              </a:solidFill>
              <a:latin typeface="Calibri"/>
              <a:ea typeface="Calibri"/>
              <a:cs typeface="Calibri"/>
              <a:sym typeface="Calibri"/>
            </a:endParaRPr>
          </a:p>
          <a:p>
            <a:pPr marL="2286000" lvl="0" indent="-546100" algn="l" rtl="0">
              <a:spcBef>
                <a:spcPts val="0"/>
              </a:spcBef>
              <a:spcAft>
                <a:spcPts val="0"/>
              </a:spcAft>
              <a:buClr>
                <a:schemeClr val="dk1"/>
              </a:buClr>
              <a:buSzPts val="5000"/>
              <a:buFont typeface="Calibri"/>
              <a:buAutoNum type="arabicPeriod"/>
            </a:pPr>
            <a:r>
              <a:rPr lang="en-US" sz="5000" dirty="0">
                <a:solidFill>
                  <a:schemeClr val="dk1"/>
                </a:solidFill>
                <a:latin typeface="Calibri"/>
                <a:ea typeface="Calibri"/>
                <a:cs typeface="Calibri"/>
                <a:sym typeface="Calibri"/>
              </a:rPr>
              <a:t>Lower extremity anaerobic</a:t>
            </a:r>
            <a:endParaRPr sz="5000" dirty="0">
              <a:solidFill>
                <a:schemeClr val="dk1"/>
              </a:solidFill>
              <a:latin typeface="Calibri"/>
              <a:ea typeface="Calibri"/>
              <a:cs typeface="Calibri"/>
              <a:sym typeface="Calibri"/>
            </a:endParaRPr>
          </a:p>
          <a:p>
            <a:pPr marL="457200" lvl="0" indent="-546100" algn="l" rtl="0">
              <a:spcBef>
                <a:spcPts val="0"/>
              </a:spcBef>
              <a:spcAft>
                <a:spcPts val="0"/>
              </a:spcAft>
              <a:buClr>
                <a:schemeClr val="dk1"/>
              </a:buClr>
              <a:buSzPts val="5000"/>
              <a:buFont typeface="Calibri"/>
              <a:buChar char="●"/>
            </a:pPr>
            <a:r>
              <a:rPr lang="en-US" sz="5000" dirty="0">
                <a:solidFill>
                  <a:schemeClr val="dk1"/>
                </a:solidFill>
                <a:latin typeface="Calibri"/>
                <a:ea typeface="Calibri"/>
                <a:cs typeface="Calibri"/>
                <a:sym typeface="Calibri"/>
              </a:rPr>
              <a:t>Education on other physical activities: 20 minutes</a:t>
            </a:r>
            <a:endParaRPr sz="5000" dirty="0">
              <a:solidFill>
                <a:schemeClr val="dk1"/>
              </a:solidFill>
              <a:latin typeface="Calibri"/>
              <a:ea typeface="Calibri"/>
              <a:cs typeface="Calibri"/>
              <a:sym typeface="Calibri"/>
            </a:endParaRPr>
          </a:p>
          <a:p>
            <a:pPr marL="457200" lvl="0" indent="-546100" algn="l" rtl="0">
              <a:spcBef>
                <a:spcPts val="0"/>
              </a:spcBef>
              <a:spcAft>
                <a:spcPts val="0"/>
              </a:spcAft>
              <a:buClr>
                <a:schemeClr val="dk1"/>
              </a:buClr>
              <a:buSzPts val="5000"/>
              <a:buFont typeface="Calibri"/>
              <a:buChar char="●"/>
            </a:pPr>
            <a:r>
              <a:rPr lang="en-US" sz="5000" dirty="0">
                <a:solidFill>
                  <a:schemeClr val="dk1"/>
                </a:solidFill>
                <a:latin typeface="Calibri"/>
                <a:ea typeface="Calibri"/>
                <a:cs typeface="Calibri"/>
                <a:sym typeface="Calibri"/>
              </a:rPr>
              <a:t>Cool Down Stretch: 5 minutes</a:t>
            </a:r>
            <a:endParaRPr sz="5000" dirty="0">
              <a:latin typeface="Calibri"/>
              <a:ea typeface="Calibri"/>
              <a:cs typeface="Calibri"/>
              <a:sym typeface="Calibri"/>
            </a:endParaRPr>
          </a:p>
        </p:txBody>
      </p:sp>
      <p:sp>
        <p:nvSpPr>
          <p:cNvPr id="106" name="Google Shape;106;p1"/>
          <p:cNvSpPr/>
          <p:nvPr/>
        </p:nvSpPr>
        <p:spPr>
          <a:xfrm>
            <a:off x="29706500" y="24790149"/>
            <a:ext cx="13699800" cy="1323600"/>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800" dirty="0">
                <a:solidFill>
                  <a:schemeClr val="lt1"/>
                </a:solidFill>
              </a:rPr>
              <a:t>Acknowledgement</a:t>
            </a:r>
            <a:endParaRPr sz="9800" dirty="0">
              <a:solidFill>
                <a:schemeClr val="lt1"/>
              </a:solidFill>
            </a:endParaRPr>
          </a:p>
        </p:txBody>
      </p:sp>
      <p:pic>
        <p:nvPicPr>
          <p:cNvPr id="115" name="Google Shape;115;p1" descr="Fresno State Wayfinders logo"/>
          <p:cNvPicPr preferRelativeResize="0"/>
          <p:nvPr/>
        </p:nvPicPr>
        <p:blipFill>
          <a:blip r:embed="rId9">
            <a:alphaModFix/>
          </a:blip>
          <a:stretch>
            <a:fillRect/>
          </a:stretch>
        </p:blipFill>
        <p:spPr>
          <a:xfrm>
            <a:off x="29852150" y="26384750"/>
            <a:ext cx="13408500" cy="2881146"/>
          </a:xfrm>
          <a:prstGeom prst="rect">
            <a:avLst/>
          </a:prstGeom>
          <a:noFill/>
          <a:ln>
            <a:noFill/>
          </a:ln>
        </p:spPr>
      </p:pic>
      <p:sp>
        <p:nvSpPr>
          <p:cNvPr id="110" name="Google Shape;110;p1"/>
          <p:cNvSpPr txBox="1"/>
          <p:nvPr/>
        </p:nvSpPr>
        <p:spPr>
          <a:xfrm>
            <a:off x="30270500" y="29703100"/>
            <a:ext cx="125718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dirty="0">
                <a:latin typeface="Calibri"/>
                <a:ea typeface="Calibri"/>
                <a:cs typeface="Calibri"/>
                <a:sym typeface="Calibri"/>
              </a:rPr>
              <a:t>Thank you to our campus community partners at </a:t>
            </a:r>
            <a:r>
              <a:rPr lang="en-US" sz="4500" dirty="0" err="1">
                <a:latin typeface="Calibri"/>
                <a:ea typeface="Calibri"/>
                <a:cs typeface="Calibri"/>
                <a:sym typeface="Calibri"/>
              </a:rPr>
              <a:t>Wayfinders</a:t>
            </a:r>
            <a:r>
              <a:rPr lang="en-US" sz="4500" dirty="0">
                <a:latin typeface="Calibri"/>
                <a:ea typeface="Calibri"/>
                <a:cs typeface="Calibri"/>
                <a:sym typeface="Calibri"/>
              </a:rPr>
              <a:t> for joining us in participating in this event.</a:t>
            </a:r>
            <a:r>
              <a:rPr lang="en-US" sz="4000" dirty="0">
                <a:latin typeface="Calibri"/>
                <a:ea typeface="Calibri"/>
                <a:cs typeface="Calibri"/>
                <a:sym typeface="Calibri"/>
              </a:rPr>
              <a:t> </a:t>
            </a:r>
            <a:endParaRPr sz="4000" dirty="0">
              <a:latin typeface="Calibri"/>
              <a:ea typeface="Calibri"/>
              <a:cs typeface="Calibri"/>
              <a:sym typeface="Calibri"/>
            </a:endParaRPr>
          </a:p>
        </p:txBody>
      </p:sp>
      <p:sp>
        <p:nvSpPr>
          <p:cNvPr id="108" name="Google Shape;108;p1"/>
          <p:cNvSpPr txBox="1"/>
          <p:nvPr/>
        </p:nvSpPr>
        <p:spPr>
          <a:xfrm>
            <a:off x="433125" y="16849025"/>
            <a:ext cx="1340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1017</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Ubuntu</vt:lpstr>
      <vt:lpstr>Times New Roman</vt:lpstr>
      <vt:lpstr>Calibri</vt:lpstr>
      <vt:lpstr>Arial</vt:lpstr>
      <vt:lpstr>Office Theme</vt:lpstr>
      <vt:lpstr>Weights with Wayfinders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Weights with Wayfinders</dc:title>
  <dc:creator>Health and Human Services</dc:creator>
  <cp:lastModifiedBy>Microsoft Office User</cp:lastModifiedBy>
  <cp:revision>3</cp:revision>
  <dcterms:created xsi:type="dcterms:W3CDTF">2016-11-07T16:57:03Z</dcterms:created>
  <dcterms:modified xsi:type="dcterms:W3CDTF">2021-12-04T00:02:33Z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0x0101003D5743521683784EB26E18937C03585A</vt:lpwstr>
  </property>
</Properties>
</file>