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1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A8CBB6-DF80-433C-9A85-73FE12FEF52E}" v="1" dt="2021-11-18T02:06:14.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09"/>
    <p:restoredTop sz="95934"/>
  </p:normalViewPr>
  <p:slideViewPr>
    <p:cSldViewPr snapToGrid="0" snapToObjects="1">
      <p:cViewPr varScale="1">
        <p:scale>
          <a:sx n="81" d="100"/>
          <a:sy n="81" d="100"/>
        </p:scale>
        <p:origin x="216" y="8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ra Abarca" userId="8025cb034f7bf2e5" providerId="LiveId" clId="{C2A8CBB6-DF80-433C-9A85-73FE12FEF52E}"/>
    <pc:docChg chg="custSel modSld">
      <pc:chgData name="Mayra Abarca" userId="8025cb034f7bf2e5" providerId="LiveId" clId="{C2A8CBB6-DF80-433C-9A85-73FE12FEF52E}" dt="2021-11-22T05:38:54.553" v="366" actId="20577"/>
      <pc:docMkLst>
        <pc:docMk/>
      </pc:docMkLst>
      <pc:sldChg chg="addSp delSp modSp mod">
        <pc:chgData name="Mayra Abarca" userId="8025cb034f7bf2e5" providerId="LiveId" clId="{C2A8CBB6-DF80-433C-9A85-73FE12FEF52E}" dt="2021-11-22T05:38:54.553" v="366" actId="20577"/>
        <pc:sldMkLst>
          <pc:docMk/>
          <pc:sldMk cId="3135803232" sldId="256"/>
        </pc:sldMkLst>
        <pc:spChg chg="mod">
          <ac:chgData name="Mayra Abarca" userId="8025cb034f7bf2e5" providerId="LiveId" clId="{C2A8CBB6-DF80-433C-9A85-73FE12FEF52E}" dt="2021-11-22T05:38:28.905" v="357" actId="255"/>
          <ac:spMkLst>
            <pc:docMk/>
            <pc:sldMk cId="3135803232" sldId="256"/>
            <ac:spMk id="2" creationId="{BB9A304C-7F9B-B64B-B9FF-64A1D48AD4BF}"/>
          </ac:spMkLst>
        </pc:spChg>
        <pc:spChg chg="mod">
          <ac:chgData name="Mayra Abarca" userId="8025cb034f7bf2e5" providerId="LiveId" clId="{C2A8CBB6-DF80-433C-9A85-73FE12FEF52E}" dt="2021-11-22T05:38:54.553" v="366" actId="20577"/>
          <ac:spMkLst>
            <pc:docMk/>
            <pc:sldMk cId="3135803232" sldId="256"/>
            <ac:spMk id="3" creationId="{5C62D63B-5DDE-CC45-85E0-B10D83C45561}"/>
          </ac:spMkLst>
        </pc:spChg>
        <pc:spChg chg="mod">
          <ac:chgData name="Mayra Abarca" userId="8025cb034f7bf2e5" providerId="LiveId" clId="{C2A8CBB6-DF80-433C-9A85-73FE12FEF52E}" dt="2021-11-22T05:24:16.061" v="277" actId="1076"/>
          <ac:spMkLst>
            <pc:docMk/>
            <pc:sldMk cId="3135803232" sldId="256"/>
            <ac:spMk id="4" creationId="{15E6DCDA-7FDD-0749-92BD-64FDF9129F57}"/>
          </ac:spMkLst>
        </pc:spChg>
        <pc:spChg chg="mod">
          <ac:chgData name="Mayra Abarca" userId="8025cb034f7bf2e5" providerId="LiveId" clId="{C2A8CBB6-DF80-433C-9A85-73FE12FEF52E}" dt="2021-11-22T05:23:47.870" v="274" actId="1076"/>
          <ac:spMkLst>
            <pc:docMk/>
            <pc:sldMk cId="3135803232" sldId="256"/>
            <ac:spMk id="8" creationId="{745216DF-88DD-0143-A2DD-4F81C9A39760}"/>
          </ac:spMkLst>
        </pc:spChg>
        <pc:spChg chg="del mod">
          <ac:chgData name="Mayra Abarca" userId="8025cb034f7bf2e5" providerId="LiveId" clId="{C2A8CBB6-DF80-433C-9A85-73FE12FEF52E}" dt="2021-11-18T02:07:28.757" v="12" actId="21"/>
          <ac:spMkLst>
            <pc:docMk/>
            <pc:sldMk cId="3135803232" sldId="256"/>
            <ac:spMk id="9" creationId="{87F2134E-F874-AF45-83FB-DB90072F1DEE}"/>
          </ac:spMkLst>
        </pc:spChg>
        <pc:spChg chg="add mod">
          <ac:chgData name="Mayra Abarca" userId="8025cb034f7bf2e5" providerId="LiveId" clId="{C2A8CBB6-DF80-433C-9A85-73FE12FEF52E}" dt="2021-11-22T05:23:59.031" v="275" actId="1076"/>
          <ac:spMkLst>
            <pc:docMk/>
            <pc:sldMk cId="3135803232" sldId="256"/>
            <ac:spMk id="12" creationId="{FB6D8162-22BE-4CE6-BC45-52E2FD2326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D3F66-5F42-1C4B-A6D5-F17566316CE8}" type="datetimeFigureOut">
              <a:rPr lang="en-US" smtClean="0"/>
              <a:t>12/3/21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1C695-F81D-FA4C-8E53-F7F9E0D097B3}" type="slidenum">
              <a:rPr lang="en-US" smtClean="0"/>
              <a:t>‹#›</a:t>
            </a:fld>
            <a:endParaRPr lang="en-US"/>
          </a:p>
        </p:txBody>
      </p:sp>
    </p:spTree>
    <p:extLst>
      <p:ext uri="{BB962C8B-B14F-4D97-AF65-F5344CB8AC3E}">
        <p14:creationId xmlns:p14="http://schemas.microsoft.com/office/powerpoint/2010/main" val="316327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528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3223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628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1563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1725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3998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46907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7196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7307-856D-6941-93E1-EFF7117F745F}"/>
              </a:ext>
            </a:extLst>
          </p:cNvPr>
          <p:cNvSpPr>
            <a:spLocks noGrp="1"/>
          </p:cNvSpPr>
          <p:nvPr>
            <p:ph type="ctrTitle"/>
          </p:nvPr>
        </p:nvSpPr>
        <p:spPr>
          <a:xfrm>
            <a:off x="433388" y="373563"/>
            <a:ext cx="11421979" cy="612274"/>
          </a:xfrm>
          <a:prstGeom prst="rect">
            <a:avLst/>
          </a:prstGeom>
        </p:spPr>
        <p:txBody>
          <a:bodyPr anchor="b">
            <a:normAutofit/>
          </a:bodyPr>
          <a:lstStyle>
            <a:lvl1pPr algn="ctr">
              <a:defRPr sz="4000" b="1"/>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A967C948-2544-254E-89F4-377569BC6D6C}"/>
              </a:ext>
            </a:extLst>
          </p:cNvPr>
          <p:cNvSpPr>
            <a:spLocks noGrp="1"/>
          </p:cNvSpPr>
          <p:nvPr>
            <p:ph type="body" sz="quarter" idx="13"/>
          </p:nvPr>
        </p:nvSpPr>
        <p:spPr>
          <a:xfrm>
            <a:off x="433388" y="1082675"/>
            <a:ext cx="11414125" cy="457200"/>
          </a:xfrm>
          <a:prstGeom prst="rect">
            <a:avLst/>
          </a:prstGeom>
        </p:spPr>
        <p:txBody>
          <a:bodyPr/>
          <a:lstStyle>
            <a:lvl1pPr marL="0" indent="0">
              <a:buNone/>
              <a:defRPr/>
            </a:lvl1pPr>
          </a:lstStyle>
          <a:p>
            <a:pPr lvl="0"/>
            <a:r>
              <a:rPr lang="en-US"/>
              <a:t>Click to edit Master text styles</a:t>
            </a:r>
          </a:p>
        </p:txBody>
      </p:sp>
      <p:sp>
        <p:nvSpPr>
          <p:cNvPr id="10" name="Content Placeholder 9">
            <a:extLst>
              <a:ext uri="{FF2B5EF4-FFF2-40B4-BE49-F238E27FC236}">
                <a16:creationId xmlns:a16="http://schemas.microsoft.com/office/drawing/2014/main" id="{AB8A1903-A9AE-CE4E-BD15-CBC279CCACCC}"/>
              </a:ext>
            </a:extLst>
          </p:cNvPr>
          <p:cNvSpPr>
            <a:spLocks noGrp="1"/>
          </p:cNvSpPr>
          <p:nvPr>
            <p:ph sz="quarter" idx="14"/>
          </p:nvPr>
        </p:nvSpPr>
        <p:spPr>
          <a:xfrm>
            <a:off x="425533" y="2213727"/>
            <a:ext cx="4932696" cy="356159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57D33089-2495-BE41-82E6-42B7ACC4F7D0}"/>
              </a:ext>
            </a:extLst>
          </p:cNvPr>
          <p:cNvSpPr>
            <a:spLocks noGrp="1"/>
          </p:cNvSpPr>
          <p:nvPr>
            <p:ph type="body" sz="quarter" idx="15"/>
          </p:nvPr>
        </p:nvSpPr>
        <p:spPr>
          <a:xfrm>
            <a:off x="425533" y="1636295"/>
            <a:ext cx="4940300" cy="481012"/>
          </a:xfrm>
          <a:prstGeom prst="rect">
            <a:avLst/>
          </a:prstGeom>
        </p:spPr>
        <p:txBody>
          <a:bodyPr/>
          <a:lstStyle/>
          <a:p>
            <a:pPr lvl="0"/>
            <a:r>
              <a:rPr lang="en-US"/>
              <a:t>Click to edit Master text styles</a:t>
            </a:r>
          </a:p>
        </p:txBody>
      </p:sp>
      <p:sp>
        <p:nvSpPr>
          <p:cNvPr id="14" name="Text Placeholder 13">
            <a:extLst>
              <a:ext uri="{FF2B5EF4-FFF2-40B4-BE49-F238E27FC236}">
                <a16:creationId xmlns:a16="http://schemas.microsoft.com/office/drawing/2014/main" id="{4B4BA6F9-D4F0-7A4C-AB8E-B1FD92EC7818}"/>
              </a:ext>
            </a:extLst>
          </p:cNvPr>
          <p:cNvSpPr>
            <a:spLocks noGrp="1"/>
          </p:cNvSpPr>
          <p:nvPr>
            <p:ph type="body" sz="quarter" idx="16"/>
          </p:nvPr>
        </p:nvSpPr>
        <p:spPr>
          <a:xfrm>
            <a:off x="5646738" y="1636713"/>
            <a:ext cx="6200775" cy="481012"/>
          </a:xfrm>
          <a:prstGeom prst="rect">
            <a:avLst/>
          </a:prstGeom>
        </p:spPr>
        <p:txBody>
          <a:bodyPr/>
          <a:lstStyle/>
          <a:p>
            <a:pPr lvl="0"/>
            <a:r>
              <a:rPr lang="en-US"/>
              <a:t>Click to edit Master text styles</a:t>
            </a:r>
          </a:p>
        </p:txBody>
      </p:sp>
      <p:sp>
        <p:nvSpPr>
          <p:cNvPr id="16" name="Picture Placeholder 15">
            <a:extLst>
              <a:ext uri="{FF2B5EF4-FFF2-40B4-BE49-F238E27FC236}">
                <a16:creationId xmlns:a16="http://schemas.microsoft.com/office/drawing/2014/main" id="{B3EFB3F2-AD45-484F-9C59-7BD65163AB44}"/>
              </a:ext>
            </a:extLst>
          </p:cNvPr>
          <p:cNvSpPr>
            <a:spLocks noGrp="1"/>
          </p:cNvSpPr>
          <p:nvPr>
            <p:ph type="pic" sz="quarter" idx="17"/>
          </p:nvPr>
        </p:nvSpPr>
        <p:spPr>
          <a:xfrm>
            <a:off x="5638800" y="2212975"/>
            <a:ext cx="1997075" cy="3554413"/>
          </a:xfrm>
          <a:prstGeom prst="rect">
            <a:avLst/>
          </a:prstGeom>
        </p:spPr>
        <p:txBody>
          <a:bodyPr/>
          <a:lstStyle/>
          <a:p>
            <a:r>
              <a:rPr lang="en-US"/>
              <a:t>Click icon to add picture</a:t>
            </a:r>
          </a:p>
        </p:txBody>
      </p:sp>
      <p:sp>
        <p:nvSpPr>
          <p:cNvPr id="18" name="Text Placeholder 17">
            <a:extLst>
              <a:ext uri="{FF2B5EF4-FFF2-40B4-BE49-F238E27FC236}">
                <a16:creationId xmlns:a16="http://schemas.microsoft.com/office/drawing/2014/main" id="{150E5725-2845-C943-87F2-01E5D5A6F496}"/>
              </a:ext>
            </a:extLst>
          </p:cNvPr>
          <p:cNvSpPr>
            <a:spLocks noGrp="1"/>
          </p:cNvSpPr>
          <p:nvPr>
            <p:ph type="body" sz="quarter" idx="18"/>
          </p:nvPr>
        </p:nvSpPr>
        <p:spPr>
          <a:xfrm>
            <a:off x="7756525" y="2212975"/>
            <a:ext cx="4090988" cy="1957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SmartArt Placeholder 19">
            <a:extLst>
              <a:ext uri="{FF2B5EF4-FFF2-40B4-BE49-F238E27FC236}">
                <a16:creationId xmlns:a16="http://schemas.microsoft.com/office/drawing/2014/main" id="{2B299F3C-8462-6841-AB93-F709D9A8B8E2}"/>
              </a:ext>
            </a:extLst>
          </p:cNvPr>
          <p:cNvSpPr>
            <a:spLocks noGrp="1"/>
          </p:cNvSpPr>
          <p:nvPr>
            <p:ph type="dgm" sz="quarter" idx="19"/>
          </p:nvPr>
        </p:nvSpPr>
        <p:spPr>
          <a:xfrm>
            <a:off x="7756525" y="4259263"/>
            <a:ext cx="4090988" cy="1516062"/>
          </a:xfrm>
          <a:prstGeom prst="rect">
            <a:avLst/>
          </a:prstGeom>
        </p:spPr>
        <p:txBody>
          <a:bodyPr/>
          <a:lstStyle/>
          <a:p>
            <a:r>
              <a:rPr lang="en-US"/>
              <a:t>Click icon to add SmartArt graphic</a:t>
            </a:r>
          </a:p>
        </p:txBody>
      </p:sp>
      <p:pic>
        <p:nvPicPr>
          <p:cNvPr id="22" name="Picture 21">
            <a:extLst>
              <a:ext uri="{FF2B5EF4-FFF2-40B4-BE49-F238E27FC236}">
                <a16:creationId xmlns:a16="http://schemas.microsoft.com/office/drawing/2014/main" id="{5D0DF9BD-B742-4D41-847B-4F30A03460AC}"/>
              </a:ext>
            </a:extLst>
          </p:cNvPr>
          <p:cNvPicPr>
            <a:picLocks noChangeAspect="1"/>
          </p:cNvPicPr>
          <p:nvPr userDrawn="1"/>
        </p:nvPicPr>
        <p:blipFill>
          <a:blip r:embed="rId2"/>
          <a:stretch>
            <a:fillRect/>
          </a:stretch>
        </p:blipFill>
        <p:spPr>
          <a:xfrm>
            <a:off x="0" y="5943600"/>
            <a:ext cx="12192000" cy="914400"/>
          </a:xfrm>
          <a:prstGeom prst="rect">
            <a:avLst/>
          </a:prstGeom>
        </p:spPr>
      </p:pic>
    </p:spTree>
    <p:extLst>
      <p:ext uri="{BB962C8B-B14F-4D97-AF65-F5344CB8AC3E}">
        <p14:creationId xmlns:p14="http://schemas.microsoft.com/office/powerpoint/2010/main" val="2347174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81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8633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836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80788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4937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4110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4152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1473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3402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pic>
        <p:nvPicPr>
          <p:cNvPr id="18" name="Picture 17">
            <a:extLst>
              <a:ext uri="{FF2B5EF4-FFF2-40B4-BE49-F238E27FC236}">
                <a16:creationId xmlns:a16="http://schemas.microsoft.com/office/drawing/2014/main" id="{3DAADAFD-DB39-4EAF-AD24-75088A95F181}"/>
              </a:ext>
            </a:extLst>
          </p:cNvPr>
          <p:cNvPicPr>
            <a:picLocks noChangeAspect="1"/>
          </p:cNvPicPr>
          <p:nvPr userDrawn="1"/>
        </p:nvPicPr>
        <p:blipFill>
          <a:blip r:embed="rId20"/>
          <a:stretch>
            <a:fillRect/>
          </a:stretch>
        </p:blipFill>
        <p:spPr>
          <a:xfrm>
            <a:off x="0" y="5943600"/>
            <a:ext cx="12192000" cy="914400"/>
          </a:xfrm>
          <a:prstGeom prst="rect">
            <a:avLst/>
          </a:prstGeom>
        </p:spPr>
      </p:pic>
    </p:spTree>
    <p:extLst>
      <p:ext uri="{BB962C8B-B14F-4D97-AF65-F5344CB8AC3E}">
        <p14:creationId xmlns:p14="http://schemas.microsoft.com/office/powerpoint/2010/main" val="3794193460"/>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52"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304C-7F9B-B64B-B9FF-64A1D48AD4BF}"/>
              </a:ext>
            </a:extLst>
          </p:cNvPr>
          <p:cNvSpPr>
            <a:spLocks noGrp="1"/>
          </p:cNvSpPr>
          <p:nvPr>
            <p:ph type="ctrTitle"/>
          </p:nvPr>
        </p:nvSpPr>
        <p:spPr>
          <a:xfrm>
            <a:off x="433388" y="167850"/>
            <a:ext cx="11455687" cy="985836"/>
          </a:xfrm>
        </p:spPr>
        <p:txBody>
          <a:bodyPr>
            <a:noAutofit/>
          </a:bodyPr>
          <a:lstStyle/>
          <a:p>
            <a:pPr algn="r"/>
            <a:br>
              <a:rPr lang="en-US" sz="4500" dirty="0">
                <a:solidFill>
                  <a:schemeClr val="tx1"/>
                </a:solidFill>
                <a:latin typeface="Arabic Typesetting" panose="03020402040406030203" pitchFamily="66" charset="-78"/>
                <a:cs typeface="Arabic Typesetting" panose="03020402040406030203" pitchFamily="66" charset="-78"/>
              </a:rPr>
            </a:br>
            <a:br>
              <a:rPr lang="en-US" sz="4500" dirty="0">
                <a:solidFill>
                  <a:schemeClr val="tx1"/>
                </a:solidFill>
                <a:latin typeface="Arabic Typesetting" panose="03020402040406030203" pitchFamily="66" charset="-78"/>
                <a:cs typeface="Arabic Typesetting" panose="03020402040406030203" pitchFamily="66" charset="-78"/>
              </a:rPr>
            </a:br>
            <a:br>
              <a:rPr lang="en-US" sz="4500" dirty="0">
                <a:solidFill>
                  <a:schemeClr val="tx1"/>
                </a:solidFill>
                <a:latin typeface="Arabic Typesetting" panose="03020402040406030203" pitchFamily="66" charset="-78"/>
                <a:cs typeface="Arabic Typesetting" panose="03020402040406030203" pitchFamily="66" charset="-78"/>
              </a:rPr>
            </a:br>
            <a:br>
              <a:rPr lang="en-US" sz="4500" dirty="0">
                <a:solidFill>
                  <a:schemeClr val="tx1"/>
                </a:solidFill>
                <a:latin typeface="Arabic Typesetting" panose="03020402040406030203" pitchFamily="66" charset="-78"/>
                <a:cs typeface="Arabic Typesetting" panose="03020402040406030203" pitchFamily="66" charset="-78"/>
              </a:rPr>
            </a:br>
            <a:br>
              <a:rPr lang="en-US" sz="4500" dirty="0">
                <a:solidFill>
                  <a:schemeClr val="tx1"/>
                </a:solidFill>
                <a:latin typeface="Arabic Typesetting" panose="03020402040406030203" pitchFamily="66" charset="-78"/>
                <a:cs typeface="Arabic Typesetting" panose="03020402040406030203" pitchFamily="66" charset="-78"/>
              </a:rPr>
            </a:br>
            <a:br>
              <a:rPr lang="en-US" sz="4500" dirty="0">
                <a:solidFill>
                  <a:schemeClr val="tx1"/>
                </a:solidFill>
                <a:latin typeface="Arabic Typesetting" panose="03020402040406030203" pitchFamily="66" charset="-78"/>
                <a:cs typeface="Arabic Typesetting" panose="03020402040406030203" pitchFamily="66" charset="-78"/>
              </a:rPr>
            </a:br>
            <a:r>
              <a:rPr lang="en-US" sz="5000" dirty="0">
                <a:solidFill>
                  <a:schemeClr val="tx1"/>
                </a:solidFill>
                <a:latin typeface="Arabic Typesetting" panose="03020402040406030203" pitchFamily="66" charset="-78"/>
                <a:cs typeface="Arabic Typesetting" panose="03020402040406030203" pitchFamily="66" charset="-78"/>
              </a:rPr>
              <a:t>Making a Difference</a:t>
            </a:r>
            <a:br>
              <a:rPr lang="en-US" sz="4500" dirty="0">
                <a:solidFill>
                  <a:schemeClr val="tx1"/>
                </a:solidFill>
                <a:latin typeface="Arabic Typesetting" panose="03020402040406030203" pitchFamily="66" charset="-78"/>
                <a:cs typeface="Arabic Typesetting" panose="03020402040406030203" pitchFamily="66" charset="-78"/>
              </a:rPr>
            </a:br>
            <a:r>
              <a:rPr lang="en-US" sz="2300" dirty="0">
                <a:solidFill>
                  <a:schemeClr val="tx1"/>
                </a:solidFill>
                <a:latin typeface="Arabic Typesetting" panose="03020402040406030203" pitchFamily="66" charset="-78"/>
                <a:cs typeface="Arabic Typesetting" panose="03020402040406030203" pitchFamily="66" charset="-78"/>
              </a:rPr>
              <a:t>Central Valley Health Network</a:t>
            </a:r>
          </a:p>
        </p:txBody>
      </p:sp>
      <p:sp>
        <p:nvSpPr>
          <p:cNvPr id="3" name="Text Placeholder 2">
            <a:extLst>
              <a:ext uri="{FF2B5EF4-FFF2-40B4-BE49-F238E27FC236}">
                <a16:creationId xmlns:a16="http://schemas.microsoft.com/office/drawing/2014/main" id="{5C62D63B-5DDE-CC45-85E0-B10D83C45561}"/>
              </a:ext>
            </a:extLst>
          </p:cNvPr>
          <p:cNvSpPr>
            <a:spLocks noGrp="1"/>
          </p:cNvSpPr>
          <p:nvPr>
            <p:ph type="body" sz="quarter" idx="13"/>
          </p:nvPr>
        </p:nvSpPr>
        <p:spPr>
          <a:xfrm>
            <a:off x="4336473" y="1082675"/>
            <a:ext cx="7552602" cy="457200"/>
          </a:xfrm>
        </p:spPr>
        <p:txBody>
          <a:bodyPr/>
          <a:lstStyle/>
          <a:p>
            <a:pPr algn="r"/>
            <a:r>
              <a:rPr lang="en-US" sz="1800" dirty="0"/>
              <a:t>Mayra Abarca COMS101I Michael Chris </a:t>
            </a:r>
            <a:r>
              <a:rPr lang="en-US" sz="1800" dirty="0" err="1"/>
              <a:t>Fiorentino</a:t>
            </a:r>
            <a:r>
              <a:rPr lang="en-US" sz="1800" dirty="0"/>
              <a:t> 135hrs</a:t>
            </a:r>
          </a:p>
        </p:txBody>
      </p:sp>
      <p:sp>
        <p:nvSpPr>
          <p:cNvPr id="4" name="Content Placeholder 3">
            <a:extLst>
              <a:ext uri="{FF2B5EF4-FFF2-40B4-BE49-F238E27FC236}">
                <a16:creationId xmlns:a16="http://schemas.microsoft.com/office/drawing/2014/main" id="{15E6DCDA-7FDD-0749-92BD-64FDF9129F57}"/>
              </a:ext>
            </a:extLst>
          </p:cNvPr>
          <p:cNvSpPr>
            <a:spLocks noGrp="1"/>
          </p:cNvSpPr>
          <p:nvPr>
            <p:ph sz="quarter" idx="14"/>
          </p:nvPr>
        </p:nvSpPr>
        <p:spPr>
          <a:xfrm>
            <a:off x="-152008" y="1455827"/>
            <a:ext cx="3665691" cy="2646579"/>
          </a:xfrm>
        </p:spPr>
        <p:txBody>
          <a:bodyPr>
            <a:noAutofit/>
          </a:bodyPr>
          <a:lstStyle/>
          <a:p>
            <a:pPr marL="457200"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Abadi Extra Light" panose="020B0204020104020204" pitchFamily="34" charset="0"/>
                <a:cs typeface="Arabic Typesetting" panose="020B0604020202020204" pitchFamily="66" charset="-78"/>
              </a:rPr>
              <a:t>While completing my internship with CVHN for COMS101I my roles were to make sure that the Stanford Youth Diabetes Coaches Program was run properly when it came to zoom meetings with the coach and students, making sure students were up to date with their assignments and any information was brought to CVHN’s attention. I had to also create flyers regarding diabetes in order for them to be posted on social media. Overall, my main role was to make sure that any detail or message from either program was delivered and completed. </a:t>
            </a:r>
          </a:p>
        </p:txBody>
      </p:sp>
      <p:sp>
        <p:nvSpPr>
          <p:cNvPr id="12" name="TextBox 11">
            <a:extLst>
              <a:ext uri="{FF2B5EF4-FFF2-40B4-BE49-F238E27FC236}">
                <a16:creationId xmlns:a16="http://schemas.microsoft.com/office/drawing/2014/main" id="{FB6D8162-22BE-4CE6-BC45-52E2FD232694}"/>
              </a:ext>
            </a:extLst>
          </p:cNvPr>
          <p:cNvSpPr txBox="1"/>
          <p:nvPr/>
        </p:nvSpPr>
        <p:spPr>
          <a:xfrm>
            <a:off x="3741537" y="1470468"/>
            <a:ext cx="3665691" cy="4093428"/>
          </a:xfrm>
          <a:prstGeom prst="rect">
            <a:avLst/>
          </a:prstGeom>
          <a:noFill/>
        </p:spPr>
        <p:txBody>
          <a:bodyPr wrap="square" rtlCol="0">
            <a:spAutoFit/>
          </a:bodyPr>
          <a:lstStyle/>
          <a:p>
            <a:pPr marL="285750" indent="-285750">
              <a:buFont typeface="Wingdings" panose="05000000000000000000" pitchFamily="2" charset="2"/>
              <a:buChar char="Ø"/>
            </a:pPr>
            <a:r>
              <a:rPr lang="en-US" sz="1300" b="0" i="0" u="none" strike="noStrike" dirty="0">
                <a:effectLst/>
                <a:latin typeface="Abadi Extra Light" panose="020B0204020104020204" pitchFamily="34" charset="0"/>
              </a:rPr>
              <a:t>Something that caught my attention while working with the Stanford Youth Diabetes Coaches Program was how unaware older adults were regarding diabetes. It was so easy for them to eat unhealthy food such as foods with high amounts of sugars/calories without knowing the consequences. Thanks to this program the coaches, which are high school students, were able to coach them on how to make better decisions when it comes to food and exercising. A couple of these students were able to benefit from this program due to some of their family members having diabetes which helped them change their intake of food. During this program it also taught me to make better choices for myself and for my family. Coming from a family who rarely ate vegetables and ate foods high in calories/sugars/salt it is surprising to not be sick with a disease or illness.  </a:t>
            </a:r>
          </a:p>
          <a:p>
            <a:pPr marL="285750" indent="-285750">
              <a:buFont typeface="Wingdings" panose="05000000000000000000" pitchFamily="2" charset="2"/>
              <a:buChar char="Ø"/>
            </a:pPr>
            <a:endParaRPr lang="en-US" sz="1300" dirty="0">
              <a:latin typeface="Abadi Extra Light" panose="020B0204020104020204" pitchFamily="34" charset="0"/>
            </a:endParaRPr>
          </a:p>
        </p:txBody>
      </p:sp>
      <p:sp>
        <p:nvSpPr>
          <p:cNvPr id="8" name="Text Placeholder 7">
            <a:extLst>
              <a:ext uri="{FF2B5EF4-FFF2-40B4-BE49-F238E27FC236}">
                <a16:creationId xmlns:a16="http://schemas.microsoft.com/office/drawing/2014/main" id="{745216DF-88DD-0143-A2DD-4F81C9A39760}"/>
              </a:ext>
            </a:extLst>
          </p:cNvPr>
          <p:cNvSpPr>
            <a:spLocks noGrp="1"/>
          </p:cNvSpPr>
          <p:nvPr>
            <p:ph type="body" sz="quarter" idx="15"/>
          </p:nvPr>
        </p:nvSpPr>
        <p:spPr>
          <a:xfrm>
            <a:off x="7266648" y="1468864"/>
            <a:ext cx="4925352" cy="4235450"/>
          </a:xfrm>
        </p:spPr>
        <p:txBody>
          <a:bodyPr>
            <a:noAutofit/>
          </a:bodyPr>
          <a:lstStyle/>
          <a:p>
            <a:r>
              <a:rPr lang="en-US" sz="1250" i="0" u="none" strike="noStrike" dirty="0">
                <a:solidFill>
                  <a:schemeClr val="tx1"/>
                </a:solidFill>
                <a:effectLst/>
                <a:latin typeface="Abadi Extra Light" panose="020B0204020104020204" pitchFamily="34" charset="0"/>
                <a:cs typeface="Arabic Typesetting" panose="03020402040406030203" pitchFamily="66" charset="-78"/>
              </a:rPr>
              <a:t>From my perspective I have realized that the way I made a difference while working with students for SYDCP was that I wanted to make sure to let them know that I was so proud of them for attending their meetings and completing the program overall. As a first-generation student who is attending college and always went out of her way to do what was best for her future, I saw myself in these students. A lot of the students who completed the diabetes program are interested in going into the medical field in the future. Completing programs like these is as if you are taking an extra class on top of what you are completing for school itself. For these students to take some time out of their afternoons to attend the program was a lot to do especially when they had other programs to attend. When I would remind them about their meetings, I wanted to make sure to let them know that “big journeys begin with small steps” which is a quote I would send them to remind them to keep going! During our meetings through zoom I would personally message them to let them know that they were being heard and understood so they did not feel as if their participation was not appreciated. Small gestures such as the ones I would do would not only motivate them, but I do hope that they learned to always be kind and to be proud of themselves. Being part of the SYDCP with these students assures me that I helped with teaching them to take care of themselves and others as well. . </a:t>
            </a:r>
          </a:p>
          <a:p>
            <a:endParaRPr lang="en-US" sz="1300" dirty="0">
              <a:latin typeface="Abadi Extra Light" panose="020B0204020104020204" pitchFamily="34" charset="0"/>
              <a:cs typeface="Arabic Typesetting" panose="03020402040406030203" pitchFamily="66" charset="-78"/>
            </a:endParaRPr>
          </a:p>
        </p:txBody>
      </p:sp>
      <p:pic>
        <p:nvPicPr>
          <p:cNvPr id="6" name="Picture Placeholder 5" descr="Central Valley Health Network Logo">
            <a:extLst>
              <a:ext uri="{FF2B5EF4-FFF2-40B4-BE49-F238E27FC236}">
                <a16:creationId xmlns:a16="http://schemas.microsoft.com/office/drawing/2014/main" id="{93276446-C519-4DE1-A3BC-15210BFD68AB}"/>
              </a:ext>
            </a:extLst>
          </p:cNvPr>
          <p:cNvPicPr>
            <a:picLocks noGrp="1" noChangeAspect="1"/>
          </p:cNvPicPr>
          <p:nvPr>
            <p:ph type="pic" sz="quarter" idx="17"/>
          </p:nvPr>
        </p:nvPicPr>
        <p:blipFill rotWithShape="1">
          <a:blip r:embed="rId2"/>
          <a:srcRect l="-4025" t="-8259" r="-4411" b="-8259"/>
          <a:stretch/>
        </p:blipFill>
        <p:spPr>
          <a:xfrm>
            <a:off x="321490" y="5291851"/>
            <a:ext cx="1954959" cy="647733"/>
          </a:xfrm>
        </p:spPr>
      </p:pic>
      <p:pic>
        <p:nvPicPr>
          <p:cNvPr id="11" name="Picture 10" descr="Stanford Medicine Logo">
            <a:extLst>
              <a:ext uri="{FF2B5EF4-FFF2-40B4-BE49-F238E27FC236}">
                <a16:creationId xmlns:a16="http://schemas.microsoft.com/office/drawing/2014/main" id="{17565AF8-2C35-4F08-B615-AD7D9BB3BAF9}"/>
              </a:ext>
            </a:extLst>
          </p:cNvPr>
          <p:cNvPicPr>
            <a:picLocks noChangeAspect="1"/>
          </p:cNvPicPr>
          <p:nvPr/>
        </p:nvPicPr>
        <p:blipFill>
          <a:blip r:embed="rId3"/>
          <a:stretch>
            <a:fillRect/>
          </a:stretch>
        </p:blipFill>
        <p:spPr>
          <a:xfrm>
            <a:off x="2276449" y="5232945"/>
            <a:ext cx="1733639" cy="647733"/>
          </a:xfrm>
          <a:prstGeom prst="rect">
            <a:avLst/>
          </a:prstGeom>
        </p:spPr>
      </p:pic>
    </p:spTree>
    <p:extLst>
      <p:ext uri="{BB962C8B-B14F-4D97-AF65-F5344CB8AC3E}">
        <p14:creationId xmlns:p14="http://schemas.microsoft.com/office/powerpoint/2010/main" val="31358032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6323</TotalTime>
  <Words>565</Words>
  <Application>Microsoft Macintosh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Abadi Extra Light</vt:lpstr>
      <vt:lpstr>Arabic Typesetting</vt:lpstr>
      <vt:lpstr>Arial</vt:lpstr>
      <vt:lpstr>Calibri</vt:lpstr>
      <vt:lpstr>Trebuchet MS</vt:lpstr>
      <vt:lpstr>Wingdings</vt:lpstr>
      <vt:lpstr>Wingdings 3</vt:lpstr>
      <vt:lpstr>Facet</vt:lpstr>
      <vt:lpstr>      Making a Difference Central Valley Health Network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cp:revision>
  <dcterms:created xsi:type="dcterms:W3CDTF">2021-10-09T19:18:08Z</dcterms:created>
  <dcterms:modified xsi:type="dcterms:W3CDTF">2021-12-03T23:49:43Z</dcterms:modified>
</cp:coreProperties>
</file>