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PrRn1eigWrNG9fHSe2e0YUBZo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p:scale>
          <a:sx n="77" d="100"/>
          <a:sy n="77" d="100"/>
        </p:scale>
        <p:origin x="-6808" y="-100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40175" y="0"/>
            <a:ext cx="30130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130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10226040"/>
            <a:ext cx="37307519" cy="705612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583680" y="18653759"/>
            <a:ext cx="30723839" cy="8412480"/>
          </a:xfrm>
          <a:prstGeom prst="rect">
            <a:avLst/>
          </a:prstGeom>
          <a:noFill/>
          <a:ln>
            <a:noFill/>
          </a:ln>
        </p:spPr>
        <p:txBody>
          <a:bodyPr spcFirstLastPara="1" wrap="square" lIns="187225" tIns="93600" rIns="187225" bIns="93600" anchor="t" anchorCtr="0">
            <a:normAutofit/>
          </a:bodyPr>
          <a:lstStyle>
            <a:lvl1pPr lvl="0" algn="ctr">
              <a:spcBef>
                <a:spcPts val="1131"/>
              </a:spcBef>
              <a:spcAft>
                <a:spcPts val="0"/>
              </a:spcAft>
              <a:buClr>
                <a:srgbClr val="888888"/>
              </a:buClr>
              <a:buSzPts val="5657"/>
              <a:buNone/>
              <a:defRPr>
                <a:solidFill>
                  <a:srgbClr val="888888"/>
                </a:solidFill>
              </a:defRPr>
            </a:lvl1pPr>
            <a:lvl2pPr lvl="1" algn="ctr">
              <a:spcBef>
                <a:spcPts val="977"/>
              </a:spcBef>
              <a:spcAft>
                <a:spcPts val="0"/>
              </a:spcAft>
              <a:buClr>
                <a:srgbClr val="888888"/>
              </a:buClr>
              <a:buSzPts val="4885"/>
              <a:buNone/>
              <a:defRPr>
                <a:solidFill>
                  <a:srgbClr val="888888"/>
                </a:solidFill>
              </a:defRPr>
            </a:lvl2pPr>
            <a:lvl3pPr lvl="2" algn="ctr">
              <a:spcBef>
                <a:spcPts val="840"/>
              </a:spcBef>
              <a:spcAft>
                <a:spcPts val="0"/>
              </a:spcAft>
              <a:buClr>
                <a:srgbClr val="888888"/>
              </a:buClr>
              <a:buSzPts val="4200"/>
              <a:buNone/>
              <a:defRPr>
                <a:solidFill>
                  <a:srgbClr val="888888"/>
                </a:solidFill>
              </a:defRPr>
            </a:lvl3pPr>
            <a:lvl4pPr lvl="3" algn="ctr">
              <a:spcBef>
                <a:spcPts val="703"/>
              </a:spcBef>
              <a:spcAft>
                <a:spcPts val="0"/>
              </a:spcAft>
              <a:buClr>
                <a:srgbClr val="888888"/>
              </a:buClr>
              <a:buSzPts val="3514"/>
              <a:buNone/>
              <a:defRPr>
                <a:solidFill>
                  <a:srgbClr val="888888"/>
                </a:solidFill>
              </a:defRPr>
            </a:lvl4pPr>
            <a:lvl5pPr lvl="4" algn="ctr">
              <a:spcBef>
                <a:spcPts val="703"/>
              </a:spcBef>
              <a:spcAft>
                <a:spcPts val="0"/>
              </a:spcAft>
              <a:buClr>
                <a:srgbClr val="888888"/>
              </a:buClr>
              <a:buSzPts val="3514"/>
              <a:buNone/>
              <a:defRPr>
                <a:solidFill>
                  <a:srgbClr val="888888"/>
                </a:solidFill>
              </a:defRPr>
            </a:lvl5pPr>
            <a:lvl6pPr lvl="5" algn="ctr">
              <a:spcBef>
                <a:spcPts val="703"/>
              </a:spcBef>
              <a:spcAft>
                <a:spcPts val="0"/>
              </a:spcAft>
              <a:buClr>
                <a:srgbClr val="888888"/>
              </a:buClr>
              <a:buSzPts val="3514"/>
              <a:buNone/>
              <a:defRPr>
                <a:solidFill>
                  <a:srgbClr val="888888"/>
                </a:solidFill>
              </a:defRPr>
            </a:lvl6pPr>
            <a:lvl7pPr lvl="6" algn="ctr">
              <a:spcBef>
                <a:spcPts val="703"/>
              </a:spcBef>
              <a:spcAft>
                <a:spcPts val="0"/>
              </a:spcAft>
              <a:buClr>
                <a:srgbClr val="888888"/>
              </a:buClr>
              <a:buSzPts val="3514"/>
              <a:buNone/>
              <a:defRPr>
                <a:solidFill>
                  <a:srgbClr val="888888"/>
                </a:solidFill>
              </a:defRPr>
            </a:lvl7pPr>
            <a:lvl8pPr lvl="7" algn="ctr">
              <a:spcBef>
                <a:spcPts val="703"/>
              </a:spcBef>
              <a:spcAft>
                <a:spcPts val="0"/>
              </a:spcAft>
              <a:buClr>
                <a:srgbClr val="888888"/>
              </a:buClr>
              <a:buSzPts val="3514"/>
              <a:buNone/>
              <a:defRPr>
                <a:solidFill>
                  <a:srgbClr val="888888"/>
                </a:solidFill>
              </a:defRPr>
            </a:lvl8pPr>
            <a:lvl9pPr lvl="8" algn="ctr">
              <a:spcBef>
                <a:spcPts val="703"/>
              </a:spcBef>
              <a:spcAft>
                <a:spcPts val="0"/>
              </a:spcAft>
              <a:buClr>
                <a:srgbClr val="888888"/>
              </a:buClr>
              <a:buSzPts val="3514"/>
              <a:buNone/>
              <a:defRPr>
                <a:solidFill>
                  <a:srgbClr val="888888"/>
                </a:solidFill>
              </a:defRPr>
            </a:lvl9pPr>
          </a:lstStyle>
          <a:p>
            <a:endParaRPr/>
          </a:p>
        </p:txBody>
      </p:sp>
      <p:sp>
        <p:nvSpPr>
          <p:cNvPr id="18" name="Google Shape;18;p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290" y="-1207765"/>
            <a:ext cx="21724620" cy="3950208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21097046" y="-5486402"/>
            <a:ext cx="22471380" cy="35547303"/>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9629062" y="-40675561"/>
            <a:ext cx="22471380" cy="10592562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467103" y="21153120"/>
            <a:ext cx="37307519" cy="6537960"/>
          </a:xfrm>
          <a:prstGeom prst="rect">
            <a:avLst/>
          </a:prstGeom>
          <a:noFill/>
          <a:ln>
            <a:noFill/>
          </a:ln>
        </p:spPr>
        <p:txBody>
          <a:bodyPr spcFirstLastPara="1" wrap="square" lIns="187225" tIns="93600" rIns="187225" bIns="93600" anchor="t" anchorCtr="0">
            <a:normAutofit/>
          </a:bodyPr>
          <a:lstStyle>
            <a:lvl1pPr lvl="0" algn="l">
              <a:spcBef>
                <a:spcPts val="0"/>
              </a:spcBef>
              <a:spcAft>
                <a:spcPts val="0"/>
              </a:spcAft>
              <a:buClr>
                <a:schemeClr val="dk1"/>
              </a:buClr>
              <a:buSzPts val="7028"/>
              <a:buFont typeface="Calibri"/>
              <a:buNone/>
              <a:defRPr sz="7028"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467103" y="13952227"/>
            <a:ext cx="37307519" cy="7200900"/>
          </a:xfrm>
          <a:prstGeom prst="rect">
            <a:avLst/>
          </a:prstGeom>
          <a:noFill/>
          <a:ln>
            <a:noFill/>
          </a:ln>
        </p:spPr>
        <p:txBody>
          <a:bodyPr spcFirstLastPara="1" wrap="square" lIns="187225" tIns="93600" rIns="187225" bIns="93600" anchor="b" anchorCtr="0">
            <a:normAutofit/>
          </a:bodyPr>
          <a:lstStyle>
            <a:lvl1pPr marL="457200" lvl="0" indent="-228600" algn="l">
              <a:spcBef>
                <a:spcPts val="703"/>
              </a:spcBef>
              <a:spcAft>
                <a:spcPts val="0"/>
              </a:spcAft>
              <a:buClr>
                <a:srgbClr val="888888"/>
              </a:buClr>
              <a:buSzPts val="3514"/>
              <a:buNone/>
              <a:defRPr sz="3514">
                <a:solidFill>
                  <a:srgbClr val="888888"/>
                </a:solidFill>
              </a:defRPr>
            </a:lvl1pPr>
            <a:lvl2pPr marL="914400" lvl="1" indent="-228600" algn="l">
              <a:spcBef>
                <a:spcPts val="634"/>
              </a:spcBef>
              <a:spcAft>
                <a:spcPts val="0"/>
              </a:spcAft>
              <a:buClr>
                <a:srgbClr val="888888"/>
              </a:buClr>
              <a:buSzPts val="3171"/>
              <a:buNone/>
              <a:defRPr sz="3171">
                <a:solidFill>
                  <a:srgbClr val="888888"/>
                </a:solidFill>
              </a:defRPr>
            </a:lvl2pPr>
            <a:lvl3pPr marL="1371600" lvl="2" indent="-228600" algn="l">
              <a:spcBef>
                <a:spcPts val="566"/>
              </a:spcBef>
              <a:spcAft>
                <a:spcPts val="0"/>
              </a:spcAft>
              <a:buClr>
                <a:srgbClr val="888888"/>
              </a:buClr>
              <a:buSzPts val="2828"/>
              <a:buNone/>
              <a:defRPr sz="2828">
                <a:solidFill>
                  <a:srgbClr val="888888"/>
                </a:solidFill>
              </a:defRPr>
            </a:lvl3pPr>
            <a:lvl4pPr marL="1828800" lvl="3" indent="-228600" algn="l">
              <a:spcBef>
                <a:spcPts val="497"/>
              </a:spcBef>
              <a:spcAft>
                <a:spcPts val="0"/>
              </a:spcAft>
              <a:buClr>
                <a:srgbClr val="888888"/>
              </a:buClr>
              <a:buSzPts val="2486"/>
              <a:buNone/>
              <a:defRPr sz="2486">
                <a:solidFill>
                  <a:srgbClr val="888888"/>
                </a:solidFill>
              </a:defRPr>
            </a:lvl4pPr>
            <a:lvl5pPr marL="2286000" lvl="4" indent="-228600" algn="l">
              <a:spcBef>
                <a:spcPts val="497"/>
              </a:spcBef>
              <a:spcAft>
                <a:spcPts val="0"/>
              </a:spcAft>
              <a:buClr>
                <a:srgbClr val="888888"/>
              </a:buClr>
              <a:buSzPts val="2486"/>
              <a:buNone/>
              <a:defRPr sz="2486">
                <a:solidFill>
                  <a:srgbClr val="888888"/>
                </a:solidFill>
              </a:defRPr>
            </a:lvl5pPr>
            <a:lvl6pPr marL="2743200" lvl="5" indent="-228600" algn="l">
              <a:spcBef>
                <a:spcPts val="497"/>
              </a:spcBef>
              <a:spcAft>
                <a:spcPts val="0"/>
              </a:spcAft>
              <a:buClr>
                <a:srgbClr val="888888"/>
              </a:buClr>
              <a:buSzPts val="2486"/>
              <a:buNone/>
              <a:defRPr sz="2486">
                <a:solidFill>
                  <a:srgbClr val="888888"/>
                </a:solidFill>
              </a:defRPr>
            </a:lvl6pPr>
            <a:lvl7pPr marL="3200400" lvl="6" indent="-228600" algn="l">
              <a:spcBef>
                <a:spcPts val="497"/>
              </a:spcBef>
              <a:spcAft>
                <a:spcPts val="0"/>
              </a:spcAft>
              <a:buClr>
                <a:srgbClr val="888888"/>
              </a:buClr>
              <a:buSzPts val="2486"/>
              <a:buNone/>
              <a:defRPr sz="2486">
                <a:solidFill>
                  <a:srgbClr val="888888"/>
                </a:solidFill>
              </a:defRPr>
            </a:lvl7pPr>
            <a:lvl8pPr marL="3657600" lvl="7" indent="-228600" algn="l">
              <a:spcBef>
                <a:spcPts val="497"/>
              </a:spcBef>
              <a:spcAft>
                <a:spcPts val="0"/>
              </a:spcAft>
              <a:buClr>
                <a:srgbClr val="888888"/>
              </a:buClr>
              <a:buSzPts val="2486"/>
              <a:buNone/>
              <a:defRPr sz="2486">
                <a:solidFill>
                  <a:srgbClr val="888888"/>
                </a:solidFill>
              </a:defRPr>
            </a:lvl8pPr>
            <a:lvl9pPr marL="4114800" lvl="8" indent="-228600" algn="l">
              <a:spcBef>
                <a:spcPts val="497"/>
              </a:spcBef>
              <a:spcAft>
                <a:spcPts val="0"/>
              </a:spcAft>
              <a:buClr>
                <a:srgbClr val="888888"/>
              </a:buClr>
              <a:buSzPts val="2486"/>
              <a:buNone/>
              <a:defRPr sz="2486">
                <a:solidFill>
                  <a:srgbClr val="888888"/>
                </a:solidFill>
              </a:defRPr>
            </a:lvl9pPr>
          </a:lstStyle>
          <a:p>
            <a:endParaRPr/>
          </a:p>
        </p:txBody>
      </p:sp>
      <p:sp>
        <p:nvSpPr>
          <p:cNvPr id="30" name="Google Shape;30;p5"/>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901944" y="6141720"/>
            <a:ext cx="70736458"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6" name="Google Shape;36;p6"/>
          <p:cNvSpPr txBox="1">
            <a:spLocks noGrp="1"/>
          </p:cNvSpPr>
          <p:nvPr>
            <p:ph type="body" idx="2"/>
          </p:nvPr>
        </p:nvSpPr>
        <p:spPr>
          <a:xfrm>
            <a:off x="79369925" y="6141720"/>
            <a:ext cx="70736464"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7" name="Google Shape;37;p6"/>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7714"/>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194561" y="7368540"/>
            <a:ext cx="19392903"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3" name="Google Shape;43;p7"/>
          <p:cNvSpPr txBox="1">
            <a:spLocks noGrp="1"/>
          </p:cNvSpPr>
          <p:nvPr>
            <p:ph type="body" idx="2"/>
          </p:nvPr>
        </p:nvSpPr>
        <p:spPr>
          <a:xfrm>
            <a:off x="2194561" y="10439400"/>
            <a:ext cx="19392903"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4" name="Google Shape;44;p7"/>
          <p:cNvSpPr txBox="1">
            <a:spLocks noGrp="1"/>
          </p:cNvSpPr>
          <p:nvPr>
            <p:ph type="body" idx="3"/>
          </p:nvPr>
        </p:nvSpPr>
        <p:spPr>
          <a:xfrm>
            <a:off x="22296123" y="7368540"/>
            <a:ext cx="19400519"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5" name="Google Shape;45;p7"/>
          <p:cNvSpPr txBox="1">
            <a:spLocks noGrp="1"/>
          </p:cNvSpPr>
          <p:nvPr>
            <p:ph type="body" idx="4"/>
          </p:nvPr>
        </p:nvSpPr>
        <p:spPr>
          <a:xfrm>
            <a:off x="22296123" y="10439400"/>
            <a:ext cx="19400519"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6" name="Google Shape;46;p7"/>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5" y="1310640"/>
            <a:ext cx="14439903" cy="55778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1" y="1310646"/>
            <a:ext cx="24536399" cy="28094939"/>
          </a:xfrm>
          <a:prstGeom prst="rect">
            <a:avLst/>
          </a:prstGeom>
          <a:noFill/>
          <a:ln>
            <a:noFill/>
          </a:ln>
        </p:spPr>
        <p:txBody>
          <a:bodyPr spcFirstLastPara="1" wrap="square" lIns="187225" tIns="93600" rIns="187225" bIns="93600" anchor="t" anchorCtr="0">
            <a:normAutofit/>
          </a:bodyPr>
          <a:lstStyle>
            <a:lvl1pPr marL="457200" lvl="0" indent="-587819" algn="l">
              <a:spcBef>
                <a:spcPts val="1131"/>
              </a:spcBef>
              <a:spcAft>
                <a:spcPts val="0"/>
              </a:spcAft>
              <a:buClr>
                <a:schemeClr val="dk1"/>
              </a:buClr>
              <a:buSzPts val="5657"/>
              <a:buChar char="•"/>
              <a:defRPr sz="5657"/>
            </a:lvl1pPr>
            <a:lvl2pPr marL="914400" lvl="1" indent="-538797" algn="l">
              <a:spcBef>
                <a:spcPts val="977"/>
              </a:spcBef>
              <a:spcAft>
                <a:spcPts val="0"/>
              </a:spcAft>
              <a:buClr>
                <a:schemeClr val="dk1"/>
              </a:buClr>
              <a:buSzPts val="4885"/>
              <a:buChar char="–"/>
              <a:defRPr sz="4885"/>
            </a:lvl2pPr>
            <a:lvl3pPr marL="1371600" lvl="2" indent="-495300" algn="l">
              <a:spcBef>
                <a:spcPts val="840"/>
              </a:spcBef>
              <a:spcAft>
                <a:spcPts val="0"/>
              </a:spcAft>
              <a:buClr>
                <a:schemeClr val="dk1"/>
              </a:buClr>
              <a:buSzPts val="4200"/>
              <a:buChar char="•"/>
              <a:defRPr sz="4200"/>
            </a:lvl3pPr>
            <a:lvl4pPr marL="1828800" lvl="3" indent="-451739" algn="l">
              <a:spcBef>
                <a:spcPts val="703"/>
              </a:spcBef>
              <a:spcAft>
                <a:spcPts val="0"/>
              </a:spcAft>
              <a:buClr>
                <a:schemeClr val="dk1"/>
              </a:buClr>
              <a:buSzPts val="3514"/>
              <a:buChar char="–"/>
              <a:defRPr sz="3514"/>
            </a:lvl4pPr>
            <a:lvl5pPr marL="2286000" lvl="4" indent="-451739" algn="l">
              <a:spcBef>
                <a:spcPts val="703"/>
              </a:spcBef>
              <a:spcAft>
                <a:spcPts val="0"/>
              </a:spcAft>
              <a:buClr>
                <a:schemeClr val="dk1"/>
              </a:buClr>
              <a:buSzPts val="3514"/>
              <a:buChar char="»"/>
              <a:defRPr sz="3514"/>
            </a:lvl5pPr>
            <a:lvl6pPr marL="2743200" lvl="5" indent="-451739" algn="l">
              <a:spcBef>
                <a:spcPts val="703"/>
              </a:spcBef>
              <a:spcAft>
                <a:spcPts val="0"/>
              </a:spcAft>
              <a:buClr>
                <a:schemeClr val="dk1"/>
              </a:buClr>
              <a:buSzPts val="3514"/>
              <a:buChar char="•"/>
              <a:defRPr sz="3514"/>
            </a:lvl6pPr>
            <a:lvl7pPr marL="3200400" lvl="6" indent="-451739" algn="l">
              <a:spcBef>
                <a:spcPts val="703"/>
              </a:spcBef>
              <a:spcAft>
                <a:spcPts val="0"/>
              </a:spcAft>
              <a:buClr>
                <a:schemeClr val="dk1"/>
              </a:buClr>
              <a:buSzPts val="3514"/>
              <a:buChar char="•"/>
              <a:defRPr sz="3514"/>
            </a:lvl7pPr>
            <a:lvl8pPr marL="3657600" lvl="7" indent="-451739" algn="l">
              <a:spcBef>
                <a:spcPts val="703"/>
              </a:spcBef>
              <a:spcAft>
                <a:spcPts val="0"/>
              </a:spcAft>
              <a:buClr>
                <a:schemeClr val="dk1"/>
              </a:buClr>
              <a:buSzPts val="3514"/>
              <a:buChar char="•"/>
              <a:defRPr sz="3514"/>
            </a:lvl8pPr>
            <a:lvl9pPr marL="4114800" lvl="8" indent="-451739" algn="l">
              <a:spcBef>
                <a:spcPts val="703"/>
              </a:spcBef>
              <a:spcAft>
                <a:spcPts val="0"/>
              </a:spcAft>
              <a:buClr>
                <a:schemeClr val="dk1"/>
              </a:buClr>
              <a:buSzPts val="3514"/>
              <a:buChar char="•"/>
              <a:defRPr sz="3514"/>
            </a:lvl9pPr>
          </a:lstStyle>
          <a:p>
            <a:endParaRPr/>
          </a:p>
        </p:txBody>
      </p:sp>
      <p:sp>
        <p:nvSpPr>
          <p:cNvPr id="61" name="Google Shape;61;p10"/>
          <p:cNvSpPr txBox="1">
            <a:spLocks noGrp="1"/>
          </p:cNvSpPr>
          <p:nvPr>
            <p:ph type="body" idx="2"/>
          </p:nvPr>
        </p:nvSpPr>
        <p:spPr>
          <a:xfrm>
            <a:off x="2194565" y="6888486"/>
            <a:ext cx="14439903" cy="2251710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2" name="Google Shape;62;p10"/>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3" y="23042880"/>
            <a:ext cx="26334721" cy="27203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3" y="2941320"/>
            <a:ext cx="26334721" cy="19751040"/>
          </a:xfrm>
          <a:prstGeom prst="rect">
            <a:avLst/>
          </a:prstGeom>
          <a:noFill/>
          <a:ln>
            <a:noFill/>
          </a:ln>
        </p:spPr>
      </p:sp>
      <p:sp>
        <p:nvSpPr>
          <p:cNvPr id="68" name="Google Shape;68;p11"/>
          <p:cNvSpPr txBox="1">
            <a:spLocks noGrp="1"/>
          </p:cNvSpPr>
          <p:nvPr>
            <p:ph type="body" idx="1"/>
          </p:nvPr>
        </p:nvSpPr>
        <p:spPr>
          <a:xfrm>
            <a:off x="8602983" y="25763220"/>
            <a:ext cx="26334721" cy="386334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9" name="Google Shape;69;p1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marR="0" lvl="0" algn="ctr" rtl="0">
              <a:spcBef>
                <a:spcPts val="0"/>
              </a:spcBef>
              <a:spcAft>
                <a:spcPts val="0"/>
              </a:spcAft>
              <a:buClr>
                <a:schemeClr val="dk1"/>
              </a:buClr>
              <a:buSzPts val="7714"/>
              <a:buFont typeface="Calibri"/>
              <a:buNone/>
              <a:defRPr sz="771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marR="0" lvl="0" indent="-587819" algn="l" rtl="0">
              <a:spcBef>
                <a:spcPts val="1131"/>
              </a:spcBef>
              <a:spcAft>
                <a:spcPts val="0"/>
              </a:spcAft>
              <a:buClr>
                <a:schemeClr val="dk1"/>
              </a:buClr>
              <a:buSzPts val="5657"/>
              <a:buFont typeface="Arial"/>
              <a:buChar char="•"/>
              <a:defRPr sz="5657" b="0" i="0" u="none" strike="noStrike" cap="none">
                <a:solidFill>
                  <a:schemeClr val="dk1"/>
                </a:solidFill>
                <a:latin typeface="Calibri"/>
                <a:ea typeface="Calibri"/>
                <a:cs typeface="Calibri"/>
                <a:sym typeface="Calibri"/>
              </a:defRPr>
            </a:lvl1pPr>
            <a:lvl2pPr marL="914400" marR="0" lvl="1" indent="-538797" algn="l" rtl="0">
              <a:spcBef>
                <a:spcPts val="977"/>
              </a:spcBef>
              <a:spcAft>
                <a:spcPts val="0"/>
              </a:spcAft>
              <a:buClr>
                <a:schemeClr val="dk1"/>
              </a:buClr>
              <a:buSzPts val="4885"/>
              <a:buFont typeface="Arial"/>
              <a:buChar char="–"/>
              <a:defRPr sz="4885" b="0" i="0" u="none" strike="noStrike" cap="none">
                <a:solidFill>
                  <a:schemeClr val="dk1"/>
                </a:solidFill>
                <a:latin typeface="Calibri"/>
                <a:ea typeface="Calibri"/>
                <a:cs typeface="Calibri"/>
                <a:sym typeface="Calibri"/>
              </a:defRPr>
            </a:lvl2pPr>
            <a:lvl3pPr marL="1371600" marR="0" lvl="2" indent="-49530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3pPr>
            <a:lvl4pPr marL="1828800" marR="0" lvl="3"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4pPr>
            <a:lvl5pPr marL="2286000" marR="0" lvl="4"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5pPr>
            <a:lvl6pPr marL="2743200" marR="0" lvl="5"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6pPr>
            <a:lvl7pPr marL="3200400" marR="0" lvl="6"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7pPr>
            <a:lvl8pPr marL="3657600" marR="0" lvl="7"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8pPr>
            <a:lvl9pPr marL="4114800" marR="0" lvl="8"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marR="0" lvl="0" algn="l"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marR="0" lvl="0" algn="ctr"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marR="0" lvl="0" indent="0" algn="r" rtl="0">
              <a:spcBef>
                <a:spcPts val="0"/>
              </a:spcBef>
              <a:buNone/>
              <a:defRPr sz="2143" b="0" i="0" u="none" strike="noStrike" cap="none">
                <a:solidFill>
                  <a:srgbClr val="888888"/>
                </a:solidFill>
                <a:latin typeface="Calibri"/>
                <a:ea typeface="Calibri"/>
                <a:cs typeface="Calibri"/>
                <a:sym typeface="Calibri"/>
              </a:defRPr>
            </a:lvl1pPr>
            <a:lvl2pPr marL="0" marR="0" lvl="1" indent="0" algn="r" rtl="0">
              <a:spcBef>
                <a:spcPts val="0"/>
              </a:spcBef>
              <a:buNone/>
              <a:defRPr sz="2143" b="0" i="0" u="none" strike="noStrike" cap="none">
                <a:solidFill>
                  <a:srgbClr val="888888"/>
                </a:solidFill>
                <a:latin typeface="Calibri"/>
                <a:ea typeface="Calibri"/>
                <a:cs typeface="Calibri"/>
                <a:sym typeface="Calibri"/>
              </a:defRPr>
            </a:lvl2pPr>
            <a:lvl3pPr marL="0" marR="0" lvl="2" indent="0" algn="r" rtl="0">
              <a:spcBef>
                <a:spcPts val="0"/>
              </a:spcBef>
              <a:buNone/>
              <a:defRPr sz="2143" b="0" i="0" u="none" strike="noStrike" cap="none">
                <a:solidFill>
                  <a:srgbClr val="888888"/>
                </a:solidFill>
                <a:latin typeface="Calibri"/>
                <a:ea typeface="Calibri"/>
                <a:cs typeface="Calibri"/>
                <a:sym typeface="Calibri"/>
              </a:defRPr>
            </a:lvl3pPr>
            <a:lvl4pPr marL="0" marR="0" lvl="3" indent="0" algn="r" rtl="0">
              <a:spcBef>
                <a:spcPts val="0"/>
              </a:spcBef>
              <a:buNone/>
              <a:defRPr sz="2143" b="0" i="0" u="none" strike="noStrike" cap="none">
                <a:solidFill>
                  <a:srgbClr val="888888"/>
                </a:solidFill>
                <a:latin typeface="Calibri"/>
                <a:ea typeface="Calibri"/>
                <a:cs typeface="Calibri"/>
                <a:sym typeface="Calibri"/>
              </a:defRPr>
            </a:lvl4pPr>
            <a:lvl5pPr marL="0" marR="0" lvl="4" indent="0" algn="r" rtl="0">
              <a:spcBef>
                <a:spcPts val="0"/>
              </a:spcBef>
              <a:buNone/>
              <a:defRPr sz="2143" b="0" i="0" u="none" strike="noStrike" cap="none">
                <a:solidFill>
                  <a:srgbClr val="888888"/>
                </a:solidFill>
                <a:latin typeface="Calibri"/>
                <a:ea typeface="Calibri"/>
                <a:cs typeface="Calibri"/>
                <a:sym typeface="Calibri"/>
              </a:defRPr>
            </a:lvl5pPr>
            <a:lvl6pPr marL="0" marR="0" lvl="5" indent="0" algn="r" rtl="0">
              <a:spcBef>
                <a:spcPts val="0"/>
              </a:spcBef>
              <a:buNone/>
              <a:defRPr sz="2143" b="0" i="0" u="none" strike="noStrike" cap="none">
                <a:solidFill>
                  <a:srgbClr val="888888"/>
                </a:solidFill>
                <a:latin typeface="Calibri"/>
                <a:ea typeface="Calibri"/>
                <a:cs typeface="Calibri"/>
                <a:sym typeface="Calibri"/>
              </a:defRPr>
            </a:lvl6pPr>
            <a:lvl7pPr marL="0" marR="0" lvl="6" indent="0" algn="r" rtl="0">
              <a:spcBef>
                <a:spcPts val="0"/>
              </a:spcBef>
              <a:buNone/>
              <a:defRPr sz="2143" b="0" i="0" u="none" strike="noStrike" cap="none">
                <a:solidFill>
                  <a:srgbClr val="888888"/>
                </a:solidFill>
                <a:latin typeface="Calibri"/>
                <a:ea typeface="Calibri"/>
                <a:cs typeface="Calibri"/>
                <a:sym typeface="Calibri"/>
              </a:defRPr>
            </a:lvl7pPr>
            <a:lvl8pPr marL="0" marR="0" lvl="7" indent="0" algn="r" rtl="0">
              <a:spcBef>
                <a:spcPts val="0"/>
              </a:spcBef>
              <a:buNone/>
              <a:defRPr sz="2143" b="0" i="0" u="none" strike="noStrike" cap="none">
                <a:solidFill>
                  <a:srgbClr val="888888"/>
                </a:solidFill>
                <a:latin typeface="Calibri"/>
                <a:ea typeface="Calibri"/>
                <a:cs typeface="Calibri"/>
                <a:sym typeface="Calibri"/>
              </a:defRPr>
            </a:lvl8pPr>
            <a:lvl9pPr marL="0" marR="0" lvl="8" indent="0" algn="r" rtl="0">
              <a:spcBef>
                <a:spcPts val="0"/>
              </a:spcBef>
              <a:buNone/>
              <a:defRPr sz="214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9794200" y="6115808"/>
            <a:ext cx="13699903" cy="2642159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9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2971" b="0" i="0" u="none" strike="noStrike" cap="none">
              <a:solidFill>
                <a:schemeClr val="lt1"/>
              </a:solidFill>
              <a:latin typeface="Arial"/>
              <a:ea typeface="Arial"/>
              <a:cs typeface="Arial"/>
              <a:sym typeface="Arial"/>
            </a:endParaRPr>
          </a:p>
        </p:txBody>
      </p:sp>
      <p:sp>
        <p:nvSpPr>
          <p:cNvPr id="90" name="Google Shape;90;p1"/>
          <p:cNvSpPr/>
          <p:nvPr/>
        </p:nvSpPr>
        <p:spPr>
          <a:xfrm>
            <a:off x="304800" y="6150444"/>
            <a:ext cx="13699800" cy="26387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1" name="Google Shape;91;p1"/>
          <p:cNvSpPr/>
          <p:nvPr/>
        </p:nvSpPr>
        <p:spPr>
          <a:xfrm>
            <a:off x="-27709" y="10725"/>
            <a:ext cx="43918908" cy="5551714"/>
          </a:xfrm>
          <a:prstGeom prst="rect">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2" name="Google Shape;92;p1"/>
          <p:cNvSpPr/>
          <p:nvPr/>
        </p:nvSpPr>
        <p:spPr>
          <a:xfrm>
            <a:off x="14522005" y="6150444"/>
            <a:ext cx="14814900" cy="263871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4" name="Google Shape;94;p1"/>
          <p:cNvSpPr txBox="1">
            <a:spLocks noGrp="1"/>
          </p:cNvSpPr>
          <p:nvPr>
            <p:ph type="ctrTitle"/>
          </p:nvPr>
        </p:nvSpPr>
        <p:spPr>
          <a:xfrm>
            <a:off x="-30101" y="-347230"/>
            <a:ext cx="43918800" cy="4026000"/>
          </a:xfrm>
          <a:prstGeom prst="rect">
            <a:avLst/>
          </a:prstGeom>
          <a:noFill/>
          <a:ln>
            <a:noFill/>
          </a:ln>
        </p:spPr>
        <p:txBody>
          <a:bodyPr spcFirstLastPara="1" wrap="square" lIns="187225" tIns="93600" rIns="187225" bIns="936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12000" b="1" dirty="0">
                <a:solidFill>
                  <a:schemeClr val="lt1"/>
                </a:solidFill>
              </a:rPr>
              <a:t>Shoulder Prehab and Education for the CrossFit Community</a:t>
            </a:r>
            <a:endParaRPr sz="12000" dirty="0">
              <a:solidFill>
                <a:schemeClr val="lt1"/>
              </a:solidFill>
            </a:endParaRPr>
          </a:p>
        </p:txBody>
      </p:sp>
      <p:sp>
        <p:nvSpPr>
          <p:cNvPr id="93" name="Google Shape;93;p1"/>
          <p:cNvSpPr txBox="1"/>
          <p:nvPr/>
        </p:nvSpPr>
        <p:spPr>
          <a:xfrm>
            <a:off x="-46200" y="2699538"/>
            <a:ext cx="438912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en-US" sz="6000" dirty="0">
                <a:solidFill>
                  <a:schemeClr val="lt1"/>
                </a:solidFill>
              </a:rPr>
              <a:t>Rachel Christie SPT,  Nadia </a:t>
            </a:r>
            <a:r>
              <a:rPr lang="en-US" sz="6000" dirty="0" err="1">
                <a:solidFill>
                  <a:schemeClr val="lt1"/>
                </a:solidFill>
              </a:rPr>
              <a:t>Fahoum</a:t>
            </a:r>
            <a:r>
              <a:rPr lang="en-US" sz="6000" dirty="0">
                <a:solidFill>
                  <a:schemeClr val="lt1"/>
                </a:solidFill>
              </a:rPr>
              <a:t> SPT,  Megan </a:t>
            </a:r>
            <a:r>
              <a:rPr lang="en-US" sz="6000" dirty="0" err="1">
                <a:solidFill>
                  <a:schemeClr val="lt1"/>
                </a:solidFill>
              </a:rPr>
              <a:t>Kravec</a:t>
            </a:r>
            <a:r>
              <a:rPr lang="en-US" sz="6000" dirty="0">
                <a:solidFill>
                  <a:schemeClr val="lt1"/>
                </a:solidFill>
              </a:rPr>
              <a:t> SPT, Sabrina Pantoja SPT</a:t>
            </a:r>
            <a:endParaRPr sz="6000" dirty="0">
              <a:solidFill>
                <a:schemeClr val="lt1"/>
              </a:solidFill>
            </a:endParaRPr>
          </a:p>
          <a:p>
            <a:pPr marL="0" marR="0" lvl="0" indent="0" algn="ctr" rtl="0">
              <a:spcBef>
                <a:spcPts val="0"/>
              </a:spcBef>
              <a:spcAft>
                <a:spcPts val="0"/>
              </a:spcAft>
              <a:buNone/>
            </a:pPr>
            <a:r>
              <a:rPr lang="en-US" sz="6000" b="0" i="0" u="none" strike="noStrike" cap="none" dirty="0">
                <a:solidFill>
                  <a:schemeClr val="lt1"/>
                </a:solidFill>
                <a:latin typeface="Arial"/>
                <a:ea typeface="Arial"/>
                <a:cs typeface="Arial"/>
                <a:sym typeface="Arial"/>
              </a:rPr>
              <a:t>Department of Physical Therapy</a:t>
            </a:r>
            <a:endParaRPr sz="6000" dirty="0"/>
          </a:p>
          <a:p>
            <a:pPr marL="0" marR="0" lvl="0" indent="0" algn="ctr" rtl="0">
              <a:spcBef>
                <a:spcPts val="0"/>
              </a:spcBef>
              <a:spcAft>
                <a:spcPts val="0"/>
              </a:spcAft>
              <a:buNone/>
            </a:pPr>
            <a:r>
              <a:rPr lang="en-US" sz="6000" b="0" i="0" u="none" strike="noStrike" cap="none" dirty="0">
                <a:solidFill>
                  <a:schemeClr val="lt1"/>
                </a:solidFill>
                <a:latin typeface="Arial"/>
                <a:ea typeface="Arial"/>
                <a:cs typeface="Arial"/>
                <a:sym typeface="Arial"/>
              </a:rPr>
              <a:t>California State University, Fresno</a:t>
            </a:r>
            <a:endParaRPr sz="6000" dirty="0"/>
          </a:p>
        </p:txBody>
      </p:sp>
      <p:sp>
        <p:nvSpPr>
          <p:cNvPr id="99" name="Google Shape;99;p1"/>
          <p:cNvSpPr txBox="1"/>
          <p:nvPr/>
        </p:nvSpPr>
        <p:spPr>
          <a:xfrm>
            <a:off x="304800" y="6600950"/>
            <a:ext cx="13699800" cy="1031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dirty="0">
                <a:solidFill>
                  <a:schemeClr val="lt1"/>
                </a:solidFill>
                <a:latin typeface="Calibri"/>
                <a:ea typeface="Calibri"/>
                <a:cs typeface="Calibri"/>
                <a:sym typeface="Calibri"/>
              </a:rPr>
              <a:t>Mission &amp; Purpose</a:t>
            </a:r>
            <a:r>
              <a:rPr lang="en-US" sz="5500" b="1" dirty="0">
                <a:latin typeface="Calibri"/>
                <a:ea typeface="Calibri"/>
                <a:cs typeface="Calibri"/>
                <a:sym typeface="Calibri"/>
              </a:rPr>
              <a:t> </a:t>
            </a:r>
            <a:endParaRPr sz="5500" b="1" dirty="0">
              <a:latin typeface="Calibri"/>
              <a:ea typeface="Calibri"/>
              <a:cs typeface="Calibri"/>
              <a:sym typeface="Calibri"/>
            </a:endParaRPr>
          </a:p>
        </p:txBody>
      </p:sp>
      <p:sp>
        <p:nvSpPr>
          <p:cNvPr id="107" name="Google Shape;107;p1"/>
          <p:cNvSpPr txBox="1"/>
          <p:nvPr/>
        </p:nvSpPr>
        <p:spPr>
          <a:xfrm>
            <a:off x="706200" y="7720375"/>
            <a:ext cx="128970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500" dirty="0">
                <a:solidFill>
                  <a:schemeClr val="dk1"/>
                </a:solidFill>
                <a:latin typeface="Calibri"/>
                <a:ea typeface="Calibri"/>
                <a:cs typeface="Calibri"/>
                <a:sym typeface="Calibri"/>
              </a:rPr>
              <a:t>The purpose of this service-learning project was to educate athletes in the CrossFit community on shoulder mechanics, injury prevention and provide sport specific prehab exercises for optimal movement. </a:t>
            </a:r>
            <a:endParaRPr dirty="0">
              <a:latin typeface="Calibri"/>
              <a:ea typeface="Calibri"/>
              <a:cs typeface="Calibri"/>
              <a:sym typeface="Calibri"/>
            </a:endParaRPr>
          </a:p>
        </p:txBody>
      </p:sp>
      <p:pic>
        <p:nvPicPr>
          <p:cNvPr id="116" name="Google Shape;116;p1" descr="A group of people posing for a photo in front of a wall with the Bloodshed Logo"/>
          <p:cNvPicPr preferRelativeResize="0"/>
          <p:nvPr/>
        </p:nvPicPr>
        <p:blipFill rotWithShape="1">
          <a:blip r:embed="rId3">
            <a:alphaModFix/>
          </a:blip>
          <a:srcRect b="3753"/>
          <a:stretch/>
        </p:blipFill>
        <p:spPr>
          <a:xfrm>
            <a:off x="1974988" y="10630725"/>
            <a:ext cx="10359429" cy="7478150"/>
          </a:xfrm>
          <a:prstGeom prst="rect">
            <a:avLst/>
          </a:prstGeom>
          <a:noFill/>
          <a:ln>
            <a:noFill/>
          </a:ln>
        </p:spPr>
      </p:pic>
      <p:sp>
        <p:nvSpPr>
          <p:cNvPr id="98" name="Google Shape;98;p1"/>
          <p:cNvSpPr txBox="1"/>
          <p:nvPr/>
        </p:nvSpPr>
        <p:spPr>
          <a:xfrm>
            <a:off x="364900" y="18153813"/>
            <a:ext cx="13699800" cy="1031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dirty="0">
                <a:solidFill>
                  <a:schemeClr val="lt1"/>
                </a:solidFill>
                <a:latin typeface="Calibri"/>
                <a:ea typeface="Calibri"/>
                <a:cs typeface="Calibri"/>
                <a:sym typeface="Calibri"/>
              </a:rPr>
              <a:t>Shoulder Injuries in CrossFit</a:t>
            </a:r>
            <a:r>
              <a:rPr lang="en-US" sz="5500" b="1" dirty="0">
                <a:latin typeface="Calibri"/>
                <a:ea typeface="Calibri"/>
                <a:cs typeface="Calibri"/>
                <a:sym typeface="Calibri"/>
              </a:rPr>
              <a:t> </a:t>
            </a:r>
            <a:endParaRPr sz="5500" b="1" dirty="0">
              <a:latin typeface="Calibri"/>
              <a:ea typeface="Calibri"/>
              <a:cs typeface="Calibri"/>
              <a:sym typeface="Calibri"/>
            </a:endParaRPr>
          </a:p>
        </p:txBody>
      </p:sp>
      <p:pic>
        <p:nvPicPr>
          <p:cNvPr id="105" name="Google Shape;105;p1"/>
          <p:cNvPicPr preferRelativeResize="0"/>
          <p:nvPr/>
        </p:nvPicPr>
        <p:blipFill>
          <a:blip r:embed="rId4">
            <a:alphaModFix/>
          </a:blip>
          <a:stretch>
            <a:fillRect/>
          </a:stretch>
        </p:blipFill>
        <p:spPr>
          <a:xfrm>
            <a:off x="706275" y="19422563"/>
            <a:ext cx="12896850" cy="8153400"/>
          </a:xfrm>
          <a:prstGeom prst="rect">
            <a:avLst/>
          </a:prstGeom>
          <a:noFill/>
          <a:ln>
            <a:noFill/>
          </a:ln>
        </p:spPr>
      </p:pic>
      <p:pic>
        <p:nvPicPr>
          <p:cNvPr id="102" name="Google Shape;102;p1"/>
          <p:cNvPicPr preferRelativeResize="0"/>
          <p:nvPr/>
        </p:nvPicPr>
        <p:blipFill rotWithShape="1">
          <a:blip r:embed="rId5">
            <a:alphaModFix/>
          </a:blip>
          <a:srcRect l="13151" t="9707" r="8985" b="14154"/>
          <a:stretch/>
        </p:blipFill>
        <p:spPr>
          <a:xfrm>
            <a:off x="706276" y="28179075"/>
            <a:ext cx="6094065" cy="3170700"/>
          </a:xfrm>
          <a:prstGeom prst="rect">
            <a:avLst/>
          </a:prstGeom>
          <a:noFill/>
          <a:ln>
            <a:noFill/>
          </a:ln>
        </p:spPr>
      </p:pic>
      <p:sp>
        <p:nvSpPr>
          <p:cNvPr id="104" name="Google Shape;104;p1"/>
          <p:cNvSpPr txBox="1"/>
          <p:nvPr/>
        </p:nvSpPr>
        <p:spPr>
          <a:xfrm>
            <a:off x="364900" y="31349775"/>
            <a:ext cx="6777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Calibri"/>
                <a:ea typeface="Calibri"/>
                <a:cs typeface="Calibri"/>
                <a:sym typeface="Calibri"/>
              </a:rPr>
              <a:t>Body regions affected by injuries, A=Shoulder, B=Low Lumbar Spine, C=Leg, D=Wrist, E=Knee, F=Hand/Finger, G=Ankle, H=Thigh, I=Arm, J=Cervical Spine, L=Foot, N=Head/Face, O=Abdomen, P=Elbow, Q=Sternum/Rib/High Thoracic Spine, R=Forearm</a:t>
            </a:r>
            <a:endParaRPr dirty="0">
              <a:latin typeface="Calibri"/>
              <a:ea typeface="Calibri"/>
              <a:cs typeface="Calibri"/>
              <a:sym typeface="Calibri"/>
            </a:endParaRPr>
          </a:p>
          <a:p>
            <a:pPr marL="0" lvl="0" indent="0" algn="ctr" rtl="0">
              <a:spcBef>
                <a:spcPts val="0"/>
              </a:spcBef>
              <a:spcAft>
                <a:spcPts val="0"/>
              </a:spcAft>
              <a:buNone/>
            </a:pPr>
            <a:r>
              <a:rPr lang="en-US" dirty="0" err="1">
                <a:latin typeface="Calibri"/>
                <a:ea typeface="Calibri"/>
                <a:cs typeface="Calibri"/>
                <a:sym typeface="Calibri"/>
              </a:rPr>
              <a:t>Weisenthal</a:t>
            </a:r>
            <a:r>
              <a:rPr lang="en-US" dirty="0">
                <a:latin typeface="Calibri"/>
                <a:ea typeface="Calibri"/>
                <a:cs typeface="Calibri"/>
                <a:sym typeface="Calibri"/>
              </a:rPr>
              <a:t> et. al. 2014</a:t>
            </a:r>
            <a:endParaRPr dirty="0">
              <a:latin typeface="Calibri"/>
              <a:ea typeface="Calibri"/>
              <a:cs typeface="Calibri"/>
              <a:sym typeface="Calibri"/>
            </a:endParaRPr>
          </a:p>
        </p:txBody>
      </p:sp>
      <p:pic>
        <p:nvPicPr>
          <p:cNvPr id="103" name="Google Shape;103;p1"/>
          <p:cNvPicPr preferRelativeResize="0"/>
          <p:nvPr/>
        </p:nvPicPr>
        <p:blipFill>
          <a:blip r:embed="rId6">
            <a:alphaModFix/>
          </a:blip>
          <a:stretch>
            <a:fillRect/>
          </a:stretch>
        </p:blipFill>
        <p:spPr>
          <a:xfrm>
            <a:off x="8003325" y="28179075"/>
            <a:ext cx="5095874" cy="3385900"/>
          </a:xfrm>
          <a:prstGeom prst="rect">
            <a:avLst/>
          </a:prstGeom>
          <a:noFill/>
          <a:ln>
            <a:noFill/>
          </a:ln>
        </p:spPr>
      </p:pic>
      <p:sp>
        <p:nvSpPr>
          <p:cNvPr id="106" name="Google Shape;106;p1"/>
          <p:cNvSpPr txBox="1"/>
          <p:nvPr/>
        </p:nvSpPr>
        <p:spPr>
          <a:xfrm>
            <a:off x="7438900" y="31430475"/>
            <a:ext cx="6625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dirty="0">
                <a:latin typeface="Calibri"/>
                <a:ea typeface="Calibri"/>
                <a:cs typeface="Calibri"/>
                <a:sym typeface="Calibri"/>
              </a:rPr>
              <a:t>Distribution of the location of injuries between male and female participants</a:t>
            </a:r>
            <a:endParaRPr dirty="0">
              <a:latin typeface="Calibri"/>
              <a:ea typeface="Calibri"/>
              <a:cs typeface="Calibri"/>
              <a:sym typeface="Calibri"/>
            </a:endParaRPr>
          </a:p>
          <a:p>
            <a:pPr marL="0" lvl="0" indent="0" algn="ctr" rtl="0">
              <a:spcBef>
                <a:spcPts val="0"/>
              </a:spcBef>
              <a:spcAft>
                <a:spcPts val="0"/>
              </a:spcAft>
              <a:buNone/>
            </a:pPr>
            <a:r>
              <a:rPr lang="en-US" dirty="0" err="1">
                <a:solidFill>
                  <a:schemeClr val="dk1"/>
                </a:solidFill>
                <a:latin typeface="Calibri"/>
                <a:ea typeface="Calibri"/>
                <a:cs typeface="Calibri"/>
                <a:sym typeface="Calibri"/>
              </a:rPr>
              <a:t>Feito</a:t>
            </a:r>
            <a:r>
              <a:rPr lang="en-US" dirty="0">
                <a:solidFill>
                  <a:schemeClr val="dk1"/>
                </a:solidFill>
                <a:latin typeface="Calibri"/>
                <a:ea typeface="Calibri"/>
                <a:cs typeface="Calibri"/>
                <a:sym typeface="Calibri"/>
              </a:rPr>
              <a:t> et. al. 2018</a:t>
            </a:r>
            <a:endParaRPr dirty="0">
              <a:latin typeface="Calibri"/>
              <a:ea typeface="Calibri"/>
              <a:cs typeface="Calibri"/>
              <a:sym typeface="Calibri"/>
            </a:endParaRPr>
          </a:p>
        </p:txBody>
      </p:sp>
      <p:sp>
        <p:nvSpPr>
          <p:cNvPr id="100" name="Google Shape;100;p1"/>
          <p:cNvSpPr txBox="1"/>
          <p:nvPr/>
        </p:nvSpPr>
        <p:spPr>
          <a:xfrm>
            <a:off x="14521850" y="6688975"/>
            <a:ext cx="148149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dirty="0">
                <a:solidFill>
                  <a:schemeClr val="lt1"/>
                </a:solidFill>
                <a:latin typeface="Calibri"/>
                <a:ea typeface="Calibri"/>
                <a:cs typeface="Calibri"/>
                <a:sym typeface="Calibri"/>
              </a:rPr>
              <a:t>INTERVENTION</a:t>
            </a:r>
            <a:endParaRPr sz="5500" b="1" dirty="0">
              <a:solidFill>
                <a:schemeClr val="lt1"/>
              </a:solidFill>
              <a:latin typeface="Calibri"/>
              <a:ea typeface="Calibri"/>
              <a:cs typeface="Calibri"/>
              <a:sym typeface="Calibri"/>
            </a:endParaRPr>
          </a:p>
        </p:txBody>
      </p:sp>
      <p:pic>
        <p:nvPicPr>
          <p:cNvPr id="117" name="Google Shape;117;p1" descr="A couple of women lifting weights&#10;"/>
          <p:cNvPicPr preferRelativeResize="0"/>
          <p:nvPr/>
        </p:nvPicPr>
        <p:blipFill>
          <a:blip r:embed="rId7">
            <a:alphaModFix/>
          </a:blip>
          <a:stretch>
            <a:fillRect/>
          </a:stretch>
        </p:blipFill>
        <p:spPr>
          <a:xfrm>
            <a:off x="16137613" y="8716413"/>
            <a:ext cx="5095875" cy="3821906"/>
          </a:xfrm>
          <a:prstGeom prst="rect">
            <a:avLst/>
          </a:prstGeom>
          <a:noFill/>
          <a:ln>
            <a:noFill/>
          </a:ln>
        </p:spPr>
      </p:pic>
      <p:pic>
        <p:nvPicPr>
          <p:cNvPr id="122" name="Google Shape;122;p1" descr="Two people stretching"/>
          <p:cNvPicPr preferRelativeResize="0"/>
          <p:nvPr/>
        </p:nvPicPr>
        <p:blipFill rotWithShape="1">
          <a:blip r:embed="rId8">
            <a:alphaModFix/>
          </a:blip>
          <a:srcRect l="4561" t="10704" b="8080"/>
          <a:stretch/>
        </p:blipFill>
        <p:spPr>
          <a:xfrm>
            <a:off x="22000800" y="8716425"/>
            <a:ext cx="5988262" cy="3821900"/>
          </a:xfrm>
          <a:prstGeom prst="rect">
            <a:avLst/>
          </a:prstGeom>
          <a:noFill/>
          <a:ln>
            <a:noFill/>
          </a:ln>
        </p:spPr>
      </p:pic>
      <p:pic>
        <p:nvPicPr>
          <p:cNvPr id="123" name="Google Shape;123;p1" descr="A group of people working out."/>
          <p:cNvPicPr preferRelativeResize="0"/>
          <p:nvPr/>
        </p:nvPicPr>
        <p:blipFill rotWithShape="1">
          <a:blip r:embed="rId9">
            <a:alphaModFix/>
          </a:blip>
          <a:srcRect l="16408"/>
          <a:stretch/>
        </p:blipFill>
        <p:spPr>
          <a:xfrm>
            <a:off x="14778326" y="13534338"/>
            <a:ext cx="5095875" cy="4572000"/>
          </a:xfrm>
          <a:prstGeom prst="rect">
            <a:avLst/>
          </a:prstGeom>
          <a:noFill/>
          <a:ln>
            <a:noFill/>
          </a:ln>
        </p:spPr>
      </p:pic>
      <p:pic>
        <p:nvPicPr>
          <p:cNvPr id="124" name="Google Shape;124;p1" descr="A group of people sitting on benches preparing to do an exercise."/>
          <p:cNvPicPr preferRelativeResize="0"/>
          <p:nvPr/>
        </p:nvPicPr>
        <p:blipFill rotWithShape="1">
          <a:blip r:embed="rId10">
            <a:alphaModFix/>
          </a:blip>
          <a:srcRect t="31063" r="12732"/>
          <a:stretch/>
        </p:blipFill>
        <p:spPr>
          <a:xfrm>
            <a:off x="24346151" y="13581824"/>
            <a:ext cx="4340598" cy="4572000"/>
          </a:xfrm>
          <a:prstGeom prst="rect">
            <a:avLst/>
          </a:prstGeom>
          <a:noFill/>
          <a:ln>
            <a:noFill/>
          </a:ln>
        </p:spPr>
      </p:pic>
      <p:pic>
        <p:nvPicPr>
          <p:cNvPr id="120" name="Google Shape;120;p1" descr="A group of people over two others stretching."/>
          <p:cNvPicPr preferRelativeResize="0"/>
          <p:nvPr/>
        </p:nvPicPr>
        <p:blipFill rotWithShape="1">
          <a:blip r:embed="rId11">
            <a:alphaModFix/>
          </a:blip>
          <a:srcRect l="13512" t="8079" r="10058"/>
          <a:stretch/>
        </p:blipFill>
        <p:spPr>
          <a:xfrm>
            <a:off x="14932151" y="19211283"/>
            <a:ext cx="4788226" cy="4318892"/>
          </a:xfrm>
          <a:prstGeom prst="rect">
            <a:avLst/>
          </a:prstGeom>
          <a:noFill/>
          <a:ln>
            <a:noFill/>
          </a:ln>
        </p:spPr>
      </p:pic>
      <p:pic>
        <p:nvPicPr>
          <p:cNvPr id="121" name="Google Shape;121;p1" descr="A group of people stretching"/>
          <p:cNvPicPr preferRelativeResize="0"/>
          <p:nvPr/>
        </p:nvPicPr>
        <p:blipFill rotWithShape="1">
          <a:blip r:embed="rId12">
            <a:alphaModFix/>
          </a:blip>
          <a:srcRect l="23570" t="13845"/>
          <a:stretch/>
        </p:blipFill>
        <p:spPr>
          <a:xfrm>
            <a:off x="24081622" y="19352475"/>
            <a:ext cx="4954666" cy="4188900"/>
          </a:xfrm>
          <a:prstGeom prst="rect">
            <a:avLst/>
          </a:prstGeom>
          <a:noFill/>
          <a:ln>
            <a:noFill/>
          </a:ln>
        </p:spPr>
      </p:pic>
      <p:pic>
        <p:nvPicPr>
          <p:cNvPr id="119" name="Google Shape;119;p1" descr="One person observes as the other does an exercise against the wall."/>
          <p:cNvPicPr preferRelativeResize="0"/>
          <p:nvPr/>
        </p:nvPicPr>
        <p:blipFill rotWithShape="1">
          <a:blip r:embed="rId13">
            <a:alphaModFix/>
          </a:blip>
          <a:srcRect l="12690" t="17651" r="24945" b="13506"/>
          <a:stretch/>
        </p:blipFill>
        <p:spPr>
          <a:xfrm>
            <a:off x="15658288" y="25033225"/>
            <a:ext cx="2655550" cy="3908450"/>
          </a:xfrm>
          <a:prstGeom prst="rect">
            <a:avLst/>
          </a:prstGeom>
          <a:noFill/>
          <a:ln>
            <a:noFill/>
          </a:ln>
        </p:spPr>
      </p:pic>
      <p:pic>
        <p:nvPicPr>
          <p:cNvPr id="125" name="Google Shape;125;p1" descr="A group of people posing for a photo in front of a wall with the Bloodshed logo"/>
          <p:cNvPicPr preferRelativeResize="0"/>
          <p:nvPr/>
        </p:nvPicPr>
        <p:blipFill rotWithShape="1">
          <a:blip r:embed="rId14">
            <a:alphaModFix/>
          </a:blip>
          <a:srcRect l="23002" t="26286" r="14711"/>
          <a:stretch/>
        </p:blipFill>
        <p:spPr>
          <a:xfrm>
            <a:off x="19229650" y="23857991"/>
            <a:ext cx="5339499" cy="4734909"/>
          </a:xfrm>
          <a:prstGeom prst="rect">
            <a:avLst/>
          </a:prstGeom>
          <a:noFill/>
          <a:ln>
            <a:noFill/>
          </a:ln>
        </p:spPr>
      </p:pic>
      <p:pic>
        <p:nvPicPr>
          <p:cNvPr id="118" name="Google Shape;118;p1" descr="One person assists another as they do an exercise against the wall."/>
          <p:cNvPicPr preferRelativeResize="0"/>
          <p:nvPr/>
        </p:nvPicPr>
        <p:blipFill rotWithShape="1">
          <a:blip r:embed="rId15">
            <a:alphaModFix/>
          </a:blip>
          <a:srcRect l="28495" t="20292" r="21177" b="8755"/>
          <a:stretch/>
        </p:blipFill>
        <p:spPr>
          <a:xfrm>
            <a:off x="25766038" y="24828000"/>
            <a:ext cx="2297513" cy="4318899"/>
          </a:xfrm>
          <a:prstGeom prst="rect">
            <a:avLst/>
          </a:prstGeom>
          <a:noFill/>
          <a:ln>
            <a:noFill/>
          </a:ln>
        </p:spPr>
      </p:pic>
      <p:pic>
        <p:nvPicPr>
          <p:cNvPr id="97" name="Google Shape;97;p1">
            <a:extLst>
              <a:ext uri="{C183D7F6-B498-43B3-948B-1728B52AA6E4}">
                <adec:decorative xmlns:adec="http://schemas.microsoft.com/office/drawing/2017/decorative" val="1"/>
              </a:ext>
            </a:extLst>
          </p:cNvPr>
          <p:cNvPicPr preferRelativeResize="0"/>
          <p:nvPr/>
        </p:nvPicPr>
        <p:blipFill rotWithShape="1">
          <a:blip r:embed="rId16">
            <a:alphaModFix/>
          </a:blip>
          <a:srcRect l="9352" r="11658" b="6454"/>
          <a:stretch/>
        </p:blipFill>
        <p:spPr>
          <a:xfrm>
            <a:off x="20475088" y="29747688"/>
            <a:ext cx="2848625" cy="2214675"/>
          </a:xfrm>
          <a:prstGeom prst="rect">
            <a:avLst/>
          </a:prstGeom>
          <a:noFill/>
          <a:ln>
            <a:noFill/>
          </a:ln>
        </p:spPr>
      </p:pic>
      <p:pic>
        <p:nvPicPr>
          <p:cNvPr id="113" name="Google Shape;113;p1"/>
          <p:cNvPicPr preferRelativeResize="0"/>
          <p:nvPr/>
        </p:nvPicPr>
        <p:blipFill>
          <a:blip r:embed="rId17">
            <a:alphaModFix/>
          </a:blip>
          <a:stretch>
            <a:fillRect/>
          </a:stretch>
        </p:blipFill>
        <p:spPr>
          <a:xfrm>
            <a:off x="15871550" y="13578363"/>
            <a:ext cx="12192000" cy="8153400"/>
          </a:xfrm>
          <a:prstGeom prst="rect">
            <a:avLst/>
          </a:prstGeom>
          <a:noFill/>
          <a:ln>
            <a:noFill/>
          </a:ln>
        </p:spPr>
      </p:pic>
      <p:sp>
        <p:nvSpPr>
          <p:cNvPr id="101" name="Google Shape;101;p1"/>
          <p:cNvSpPr txBox="1"/>
          <p:nvPr/>
        </p:nvSpPr>
        <p:spPr>
          <a:xfrm>
            <a:off x="29761750" y="6600950"/>
            <a:ext cx="13699800" cy="1031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a:solidFill>
                  <a:schemeClr val="lt1"/>
                </a:solidFill>
                <a:latin typeface="Calibri"/>
                <a:ea typeface="Calibri"/>
                <a:cs typeface="Calibri"/>
                <a:sym typeface="Calibri"/>
              </a:rPr>
              <a:t>Key Points</a:t>
            </a:r>
            <a:endParaRPr sz="5500" b="1">
              <a:solidFill>
                <a:schemeClr val="lt1"/>
              </a:solidFill>
              <a:latin typeface="Calibri"/>
              <a:ea typeface="Calibri"/>
              <a:cs typeface="Calibri"/>
              <a:sym typeface="Calibri"/>
            </a:endParaRPr>
          </a:p>
        </p:txBody>
      </p:sp>
      <p:pic>
        <p:nvPicPr>
          <p:cNvPr id="112" name="Google Shape;112;p1"/>
          <p:cNvPicPr preferRelativeResize="0"/>
          <p:nvPr/>
        </p:nvPicPr>
        <p:blipFill>
          <a:blip r:embed="rId18">
            <a:alphaModFix/>
          </a:blip>
          <a:stretch>
            <a:fillRect/>
          </a:stretch>
        </p:blipFill>
        <p:spPr>
          <a:xfrm>
            <a:off x="30163150" y="7720375"/>
            <a:ext cx="12897000" cy="8184635"/>
          </a:xfrm>
          <a:prstGeom prst="rect">
            <a:avLst/>
          </a:prstGeom>
          <a:noFill/>
          <a:ln>
            <a:noFill/>
          </a:ln>
        </p:spPr>
      </p:pic>
      <p:sp>
        <p:nvSpPr>
          <p:cNvPr id="114" name="Google Shape;114;p1"/>
          <p:cNvSpPr txBox="1"/>
          <p:nvPr/>
        </p:nvSpPr>
        <p:spPr>
          <a:xfrm>
            <a:off x="29794200" y="16011438"/>
            <a:ext cx="13699800" cy="1031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dirty="0">
                <a:solidFill>
                  <a:schemeClr val="lt1"/>
                </a:solidFill>
                <a:latin typeface="Calibri"/>
                <a:ea typeface="Calibri"/>
                <a:cs typeface="Calibri"/>
                <a:sym typeface="Calibri"/>
              </a:rPr>
              <a:t>Discussion &amp; Reflection </a:t>
            </a:r>
            <a:endParaRPr sz="5500" b="1" dirty="0">
              <a:solidFill>
                <a:schemeClr val="lt1"/>
              </a:solidFill>
              <a:latin typeface="Calibri"/>
              <a:ea typeface="Calibri"/>
              <a:cs typeface="Calibri"/>
              <a:sym typeface="Calibri"/>
            </a:endParaRPr>
          </a:p>
        </p:txBody>
      </p:sp>
      <p:sp>
        <p:nvSpPr>
          <p:cNvPr id="115" name="Google Shape;115;p1"/>
          <p:cNvSpPr txBox="1"/>
          <p:nvPr/>
        </p:nvSpPr>
        <p:spPr>
          <a:xfrm>
            <a:off x="29870400" y="17106400"/>
            <a:ext cx="13591200" cy="695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dirty="0">
                <a:solidFill>
                  <a:schemeClr val="dk1"/>
                </a:solidFill>
                <a:latin typeface="Calibri"/>
                <a:ea typeface="Calibri"/>
                <a:cs typeface="Calibri"/>
                <a:sym typeface="Calibri"/>
              </a:rPr>
              <a:t>This project provided an opportunity to enhance our knowledge of shoulder and scapular musculature and arthrokinematics. We were able to fine tune our understanding of the general anatomy and apply it to sequencing required for specific movements that affect overhead athletes in the CrossFit community. Throughout the project we learned the effectiveness of using population specific terminology and were able to modify our verbiage accordingly. We were very appreciative of the opportunity to share our knowledge, practice execution of interventions and multimodal cueing, and provide valuable shoulder prehab to the athletes at </a:t>
            </a:r>
            <a:r>
              <a:rPr lang="en-US" sz="4000" dirty="0" err="1">
                <a:solidFill>
                  <a:schemeClr val="dk1"/>
                </a:solidFill>
                <a:latin typeface="Calibri"/>
                <a:ea typeface="Calibri"/>
                <a:cs typeface="Calibri"/>
                <a:sym typeface="Calibri"/>
              </a:rPr>
              <a:t>BloodShed</a:t>
            </a:r>
            <a:r>
              <a:rPr lang="en-US" sz="4000" dirty="0">
                <a:solidFill>
                  <a:schemeClr val="dk1"/>
                </a:solidFill>
                <a:latin typeface="Calibri"/>
                <a:ea typeface="Calibri"/>
                <a:cs typeface="Calibri"/>
                <a:sym typeface="Calibri"/>
              </a:rPr>
              <a:t>.</a:t>
            </a:r>
            <a:endParaRPr sz="4000" dirty="0">
              <a:latin typeface="Calibri"/>
              <a:ea typeface="Calibri"/>
              <a:cs typeface="Calibri"/>
              <a:sym typeface="Calibri"/>
            </a:endParaRPr>
          </a:p>
        </p:txBody>
      </p:sp>
      <p:sp>
        <p:nvSpPr>
          <p:cNvPr id="108" name="Google Shape;108;p1"/>
          <p:cNvSpPr txBox="1"/>
          <p:nvPr/>
        </p:nvSpPr>
        <p:spPr>
          <a:xfrm>
            <a:off x="29854300" y="24114800"/>
            <a:ext cx="13699800" cy="1031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500" b="1" dirty="0">
                <a:solidFill>
                  <a:schemeClr val="lt1"/>
                </a:solidFill>
                <a:latin typeface="Calibri"/>
                <a:ea typeface="Calibri"/>
                <a:cs typeface="Calibri"/>
                <a:sym typeface="Calibri"/>
              </a:rPr>
              <a:t>Acknowledgements</a:t>
            </a:r>
            <a:endParaRPr sz="5500" b="1" dirty="0">
              <a:solidFill>
                <a:schemeClr val="lt1"/>
              </a:solidFill>
              <a:latin typeface="Calibri"/>
              <a:ea typeface="Calibri"/>
              <a:cs typeface="Calibri"/>
              <a:sym typeface="Calibri"/>
            </a:endParaRPr>
          </a:p>
        </p:txBody>
      </p:sp>
      <p:sp>
        <p:nvSpPr>
          <p:cNvPr id="109" name="Google Shape;109;p1"/>
          <p:cNvSpPr txBox="1"/>
          <p:nvPr/>
        </p:nvSpPr>
        <p:spPr>
          <a:xfrm>
            <a:off x="30893638" y="25183300"/>
            <a:ext cx="11621100" cy="226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dirty="0">
                <a:latin typeface="Calibri"/>
                <a:ea typeface="Calibri"/>
                <a:cs typeface="Calibri"/>
                <a:sym typeface="Calibri"/>
              </a:rPr>
              <a:t>Special thanks to </a:t>
            </a:r>
            <a:r>
              <a:rPr lang="en-US" sz="4500" dirty="0" err="1">
                <a:latin typeface="Calibri"/>
                <a:ea typeface="Calibri"/>
                <a:cs typeface="Calibri"/>
                <a:sym typeface="Calibri"/>
              </a:rPr>
              <a:t>BloodShed</a:t>
            </a:r>
            <a:r>
              <a:rPr lang="en-US" sz="4500" dirty="0">
                <a:latin typeface="Calibri"/>
                <a:ea typeface="Calibri"/>
                <a:cs typeface="Calibri"/>
                <a:sym typeface="Calibri"/>
              </a:rPr>
              <a:t> Strength and Performance for providing a platform for us to share our Shoulder Prehab Education Seminar. </a:t>
            </a:r>
            <a:endParaRPr sz="4500" dirty="0">
              <a:latin typeface="Calibri"/>
              <a:ea typeface="Calibri"/>
              <a:cs typeface="Calibri"/>
              <a:sym typeface="Calibri"/>
            </a:endParaRPr>
          </a:p>
        </p:txBody>
      </p:sp>
      <p:pic>
        <p:nvPicPr>
          <p:cNvPr id="96" name="Google Shape;96;p1" descr="Fresno State Physical Therapy Logo"/>
          <p:cNvPicPr preferRelativeResize="0"/>
          <p:nvPr/>
        </p:nvPicPr>
        <p:blipFill rotWithShape="1">
          <a:blip r:embed="rId19">
            <a:alphaModFix/>
          </a:blip>
          <a:srcRect/>
          <a:stretch/>
        </p:blipFill>
        <p:spPr>
          <a:xfrm>
            <a:off x="34403866" y="27616863"/>
            <a:ext cx="4480567" cy="3026669"/>
          </a:xfrm>
          <a:prstGeom prst="rect">
            <a:avLst/>
          </a:prstGeom>
          <a:noFill/>
          <a:ln>
            <a:noFill/>
          </a:ln>
        </p:spPr>
      </p:pic>
      <p:sp>
        <p:nvSpPr>
          <p:cNvPr id="95" name="Google Shape;95;p1"/>
          <p:cNvSpPr txBox="1"/>
          <p:nvPr/>
        </p:nvSpPr>
        <p:spPr>
          <a:xfrm>
            <a:off x="29870400" y="30620175"/>
            <a:ext cx="13868400" cy="177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700" b="0" i="0" u="none" strike="noStrike" cap="none">
                <a:solidFill>
                  <a:schemeClr val="dk1"/>
                </a:solidFill>
                <a:latin typeface="Calibri"/>
                <a:ea typeface="Calibri"/>
                <a:cs typeface="Calibri"/>
                <a:sym typeface="Calibri"/>
              </a:rPr>
              <a:t>For questions or additional information please contact:</a:t>
            </a:r>
            <a:endParaRPr sz="1100"/>
          </a:p>
          <a:p>
            <a:pPr marL="0" marR="0" lvl="0" indent="0" algn="ctr" rtl="0">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rachelchristie@mail.fresnostate.edu |nfahoum@mail.fresnostate.edu</a:t>
            </a:r>
            <a:endParaRPr sz="3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megankravec@mail.fresnostate.edu | srpantoja2@mail.fresnostate.edu</a:t>
            </a:r>
            <a:endParaRPr sz="3600">
              <a:solidFill>
                <a:schemeClr val="dk1"/>
              </a:solidFill>
              <a:latin typeface="Calibri"/>
              <a:ea typeface="Calibri"/>
              <a:cs typeface="Calibri"/>
              <a:sym typeface="Calibri"/>
            </a:endParaRPr>
          </a:p>
        </p:txBody>
      </p:sp>
      <p:sp>
        <p:nvSpPr>
          <p:cNvPr id="110" name="Google Shape;110;p1"/>
          <p:cNvSpPr/>
          <p:nvPr/>
        </p:nvSpPr>
        <p:spPr>
          <a:xfrm>
            <a:off x="7623975" y="31349775"/>
            <a:ext cx="713100" cy="158400"/>
          </a:xfrm>
          <a:prstGeom prst="rightArrow">
            <a:avLst>
              <a:gd name="adj1" fmla="val 50000"/>
              <a:gd name="adj2" fmla="val 50000"/>
            </a:avLst>
          </a:prstGeom>
          <a:solidFill>
            <a:srgbClr val="C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631050" y="30930675"/>
            <a:ext cx="713100" cy="158400"/>
          </a:xfrm>
          <a:prstGeom prst="rightArrow">
            <a:avLst>
              <a:gd name="adj1" fmla="val 50000"/>
              <a:gd name="adj2" fmla="val 50000"/>
            </a:avLst>
          </a:prstGeom>
          <a:solidFill>
            <a:srgbClr val="C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Words>
  <Application>Microsoft Macintosh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Shoulder Prehab and Education for the CrossFit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Shoulder Prehab and Education for the CrossFit Community</dc:title>
  <dc:creator>Health and Human Services</dc:creator>
  <cp:lastModifiedBy>Microsoft Office User</cp:lastModifiedBy>
  <cp:revision>1</cp:revision>
  <dcterms:created xsi:type="dcterms:W3CDTF">2016-11-07T16:57:03Z</dcterms:created>
  <dcterms:modified xsi:type="dcterms:W3CDTF">2021-12-03T23:48:07Z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0x0101003D5743521683784EB26E18937C03585A</vt:lpwstr>
  </property>
</Properties>
</file>