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324" r:id="rId3"/>
    <p:sldId id="326" r:id="rId4"/>
    <p:sldId id="325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6" r:id="rId14"/>
    <p:sldId id="335" r:id="rId15"/>
    <p:sldId id="337" r:id="rId16"/>
    <p:sldId id="338" r:id="rId17"/>
    <p:sldId id="339" r:id="rId18"/>
    <p:sldId id="340" r:id="rId19"/>
    <p:sldId id="341" r:id="rId20"/>
    <p:sldId id="343" r:id="rId21"/>
  </p:sldIdLst>
  <p:sldSz cx="10167938" cy="761682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9">
          <p15:clr>
            <a:srgbClr val="A4A3A4"/>
          </p15:clr>
        </p15:guide>
        <p15:guide id="2" pos="3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FFA7"/>
    <a:srgbClr val="FF8D3C"/>
    <a:srgbClr val="F018FF"/>
    <a:srgbClr val="FBFF9F"/>
    <a:srgbClr val="31FF24"/>
    <a:srgbClr val="0509FF"/>
    <a:srgbClr val="FF0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0" y="84"/>
      </p:cViewPr>
      <p:guideLst>
        <p:guide orient="horz" pos="2399"/>
        <p:guide pos="3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3984" y="-15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1413" y="685800"/>
            <a:ext cx="45751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051E1D7-10D1-4301-A75D-317A68D48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83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CF55287-48B8-4EC7-A11C-9D4FD998812E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Figure: 06-00-01UN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Title: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Benzene and Cyclohexane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Caption: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Potential maps around ball-and-stick models and structures of benzene and cyclohexane. Benzene has a planar structure whereas cyclohexane is shown in the chair conformation.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Notes: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Note the differences in the electron density of benzene versus cyclohexane. These electrons are delocalized around the six carbons of the ring.</a:t>
            </a:r>
          </a:p>
        </p:txBody>
      </p:sp>
    </p:spTree>
    <p:extLst>
      <p:ext uri="{BB962C8B-B14F-4D97-AF65-F5344CB8AC3E}">
        <p14:creationId xmlns:p14="http://schemas.microsoft.com/office/powerpoint/2010/main" val="4131059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43FC1EB-76C7-467A-8E0F-FD52A07C75F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782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343166C-53E1-4161-92A3-6FC88905ED6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486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D94F67B-4DE7-4465-8D71-71C036424E84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64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8F92787-58F9-4665-AC8C-FE5660B3E06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023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C8F3DBC-B6A7-403E-9074-7AEED7BB8C53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64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638EB2D-F3A4-4DBC-B12A-5D6FE4D3AE7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622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E49BDE4-A306-43FF-8E2A-72457F498BD0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65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B936321-EF19-4171-AC35-3CA884E8E06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10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676C703-4774-407E-9B0E-A715C2F460B1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478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2CB3AE2-DD06-48EF-A7AE-BD708E1AA02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61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6013FB8-6AE1-4DCE-868E-235B9224B65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779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F080C14-9371-4252-B1AE-22C65E8928EE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85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CBCFD0B-8267-4050-A221-3380BBB66BD4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987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0D92232-D472-4655-B29D-55A0A26862C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912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C01631-2CF9-48EA-B38B-4E915B37A354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3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F967819-9C41-4DA3-A1B7-CFC67D2BBC7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85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E239A33-47ED-4B09-ADC7-88AA394C289E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89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AEBE27C-BD46-4F16-9265-07D9A979A4B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442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9BDF6E5-D602-4E42-8E2B-09FC5B54ED0B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2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5375"/>
            <a:ext cx="8643938" cy="1633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5588" y="4316413"/>
            <a:ext cx="7116762" cy="1946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00BE2-A8A2-4642-811A-A8FE60056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889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3F7F-7C29-47B8-B9A3-922D8A38A7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89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5350" y="676275"/>
            <a:ext cx="2160588" cy="6094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30950" cy="6094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33390-2359-48D2-8955-24E94F902C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41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8CF0A-20D0-44D5-A758-71514131FD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4263"/>
            <a:ext cx="8642350" cy="15128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42350" cy="16652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ACB0E-64E1-4322-8A67-4F6479E5D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48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4975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9375" y="2200275"/>
            <a:ext cx="424656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FF1C0-4D1A-4CBC-AA8C-17EA4EA7A7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87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51938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92625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92625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5725" y="1704975"/>
            <a:ext cx="4494213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5725" y="2416175"/>
            <a:ext cx="4494213" cy="4387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AE767-5F7C-4CD6-9BD6-01AC56202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7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255F6-75CC-4D7A-A5FA-6338FE3A8F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86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9A308-62DE-47AD-B732-501233B105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3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4863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100" y="303213"/>
            <a:ext cx="5684838" cy="65008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4863" cy="5210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EA3D-19ED-4AA5-B857-B64A2B0D4F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22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313" y="5332413"/>
            <a:ext cx="6100762" cy="628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2313" y="681038"/>
            <a:ext cx="6100762" cy="45704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2313" y="5961063"/>
            <a:ext cx="6100762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0C97A-D267-4D62-90E4-2D6238A17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83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43938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26" tIns="50813" rIns="101626" bIns="508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43938" cy="457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0550"/>
            <a:ext cx="2119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3450" y="6940550"/>
            <a:ext cx="3221038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6625" y="6940550"/>
            <a:ext cx="2119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26" tIns="50813" rIns="101626" bIns="50813" numCol="1" anchor="t" anchorCtr="0" compatLnSpc="1">
            <a:prstTxWarp prst="textNoShape">
              <a:avLst/>
            </a:prstTxWarp>
          </a:bodyPr>
          <a:lstStyle>
            <a:lvl1pPr algn="r">
              <a:defRPr sz="1600" smtClean="0"/>
            </a:lvl1pPr>
          </a:lstStyle>
          <a:p>
            <a:pPr>
              <a:defRPr/>
            </a:pPr>
            <a:fld id="{7B9CE4DB-B5C9-4FE3-9F67-7DE22D053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defTabSz="1016000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1016000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81000" indent="-381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25500" indent="-3175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270000" indent="-254000" algn="l" defTabSz="1016000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778000" indent="-254000" algn="l" defTabSz="1016000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286000" indent="-254000" algn="l" defTabSz="1016000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743200" indent="-254000" algn="l" defTabSz="10160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3200400" indent="-254000" algn="l" defTabSz="10160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657600" indent="-254000" algn="l" defTabSz="10160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4114800" indent="-254000" algn="l" defTabSz="10160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762000" y="914400"/>
            <a:ext cx="8686800" cy="5262563"/>
          </a:xfrm>
          <a:prstGeom prst="rect">
            <a:avLst/>
          </a:prstGeom>
          <a:solidFill>
            <a:srgbClr val="FEFF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Effective 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Research 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Presentations</a:t>
            </a:r>
          </a:p>
          <a:p>
            <a:pPr algn="ctr"/>
            <a:endParaRPr lang="en-US" altLang="en-US" sz="6000" b="1">
              <a:solidFill>
                <a:srgbClr val="0509FF"/>
              </a:solidFill>
              <a:latin typeface="Helvetica" panose="020B0504020202030204" pitchFamily="34" charset="0"/>
            </a:endParaRPr>
          </a:p>
          <a:p>
            <a:pPr algn="ctr"/>
            <a:r>
              <a:rPr lang="en-US" altLang="en-US" b="1">
                <a:latin typeface="Helvetica" panose="020B0504020202030204" pitchFamily="34" charset="0"/>
              </a:rPr>
              <a:t>Saeed Attar, Ph.D.</a:t>
            </a:r>
          </a:p>
          <a:p>
            <a:pPr algn="ctr"/>
            <a:r>
              <a:rPr lang="en-US" altLang="en-US" b="1">
                <a:latin typeface="Helvetica" panose="020B0504020202030204" pitchFamily="34" charset="0"/>
              </a:rPr>
              <a:t>Director, Smittcamp Family Honors College</a:t>
            </a:r>
          </a:p>
          <a:p>
            <a:pPr algn="ctr"/>
            <a:r>
              <a:rPr lang="en-US" altLang="en-US" b="1">
                <a:latin typeface="Helvetica" panose="020B0504020202030204" pitchFamily="34" charset="0"/>
              </a:rPr>
              <a:t>Professor, Department of Chemistry</a:t>
            </a:r>
          </a:p>
          <a:p>
            <a:pPr algn="ctr"/>
            <a:r>
              <a:rPr lang="en-US" altLang="en-US" b="1">
                <a:latin typeface="Helvetica" panose="020B0504020202030204" pitchFamily="34" charset="0"/>
              </a:rPr>
              <a:t>CSU Fresno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1143000" y="1295400"/>
            <a:ext cx="8486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Heading should match that in the printed program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1143000" y="1981200"/>
            <a:ext cx="826293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2"/>
            </a:pPr>
            <a:r>
              <a:rPr lang="en-US" altLang="en-US" sz="2800">
                <a:solidFill>
                  <a:srgbClr val="0509FF"/>
                </a:solidFill>
              </a:rPr>
              <a:t>Keep the text to a minimum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Average length of a visitor</a:t>
            </a:r>
            <a:r>
              <a:rPr lang="ja-JP" altLang="en-US" sz="2800">
                <a:solidFill>
                  <a:srgbClr val="0509FF"/>
                </a:solidFill>
              </a:rPr>
              <a:t>’</a:t>
            </a:r>
            <a:r>
              <a:rPr lang="en-US" altLang="ja-JP" sz="2800">
                <a:solidFill>
                  <a:srgbClr val="0509FF"/>
                </a:solidFill>
              </a:rPr>
              <a:t>s stay &lt; 5 minutes!</a:t>
            </a:r>
            <a:endParaRPr lang="en-US" altLang="en-US" sz="2800">
              <a:solidFill>
                <a:srgbClr val="0509FF"/>
              </a:solidFill>
            </a:endParaRP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1143000" y="4648200"/>
            <a:ext cx="696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5.  Conclusion(s):  the take-home message</a:t>
            </a:r>
          </a:p>
        </p:txBody>
      </p:sp>
      <p:sp>
        <p:nvSpPr>
          <p:cNvPr id="167944" name="Rectangle 8"/>
          <p:cNvSpPr>
            <a:spLocks noChangeArrowheads="1"/>
          </p:cNvSpPr>
          <p:nvPr/>
        </p:nvSpPr>
        <p:spPr bwMode="auto">
          <a:xfrm>
            <a:off x="1676400" y="5257800"/>
            <a:ext cx="234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Make it brief</a:t>
            </a:r>
          </a:p>
        </p:txBody>
      </p:sp>
      <p:sp>
        <p:nvSpPr>
          <p:cNvPr id="167945" name="Rectangle 9"/>
          <p:cNvSpPr>
            <a:spLocks noChangeArrowheads="1"/>
          </p:cNvSpPr>
          <p:nvPr/>
        </p:nvSpPr>
        <p:spPr bwMode="auto">
          <a:xfrm>
            <a:off x="1676400" y="5867400"/>
            <a:ext cx="6832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Make it concise</a:t>
            </a:r>
          </a:p>
          <a:p>
            <a:pPr lvl="1"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The answer to your research question</a:t>
            </a:r>
          </a:p>
        </p:txBody>
      </p:sp>
      <p:sp>
        <p:nvSpPr>
          <p:cNvPr id="167946" name="Rectangle 10"/>
          <p:cNvSpPr>
            <a:spLocks noChangeArrowheads="1"/>
          </p:cNvSpPr>
          <p:nvPr/>
        </p:nvSpPr>
        <p:spPr bwMode="auto">
          <a:xfrm>
            <a:off x="762000" y="609600"/>
            <a:ext cx="3484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Specific Comments</a:t>
            </a:r>
          </a:p>
        </p:txBody>
      </p:sp>
      <p:sp>
        <p:nvSpPr>
          <p:cNvPr id="167947" name="Rectangle 11"/>
          <p:cNvSpPr>
            <a:spLocks noChangeArrowheads="1"/>
          </p:cNvSpPr>
          <p:nvPr/>
        </p:nvSpPr>
        <p:spPr bwMode="auto">
          <a:xfrm>
            <a:off x="1143000" y="3124200"/>
            <a:ext cx="6173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3.  Clearly state the research question</a:t>
            </a:r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1143000" y="3886200"/>
            <a:ext cx="7734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Summarize your results as much as possible</a:t>
            </a:r>
          </a:p>
        </p:txBody>
      </p:sp>
      <p:sp>
        <p:nvSpPr>
          <p:cNvPr id="21514" name="Rectangle 14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Physical Aspects of Designing a Poster </a:t>
            </a:r>
          </a:p>
        </p:txBody>
      </p:sp>
      <p:sp>
        <p:nvSpPr>
          <p:cNvPr id="167951" name="Rectangle 15"/>
          <p:cNvSpPr>
            <a:spLocks noChangeArrowheads="1"/>
          </p:cNvSpPr>
          <p:nvPr/>
        </p:nvSpPr>
        <p:spPr bwMode="auto">
          <a:xfrm>
            <a:off x="1143000" y="7097713"/>
            <a:ext cx="7023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dirty="0" smtClean="0">
                <a:solidFill>
                  <a:srgbClr val="0509FF"/>
                </a:solidFill>
              </a:rPr>
              <a:t>6</a:t>
            </a:r>
            <a:r>
              <a:rPr lang="en-US" altLang="en-US" sz="2800" dirty="0">
                <a:solidFill>
                  <a:srgbClr val="0509FF"/>
                </a:solidFill>
              </a:rPr>
              <a:t>.</a:t>
            </a:r>
            <a:r>
              <a:rPr lang="en-US" altLang="en-US" sz="2800" dirty="0" smtClean="0">
                <a:solidFill>
                  <a:srgbClr val="0509FF"/>
                </a:solidFill>
              </a:rPr>
              <a:t> </a:t>
            </a:r>
            <a:r>
              <a:rPr lang="en-US" altLang="en-US" sz="2800" dirty="0">
                <a:solidFill>
                  <a:srgbClr val="0509FF"/>
                </a:solidFill>
              </a:rPr>
              <a:t>DO NOT forget the acknowledgements!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/>
      <p:bldP spid="167940" grpId="0"/>
      <p:bldP spid="167942" grpId="0"/>
      <p:bldP spid="167944" grpId="0"/>
      <p:bldP spid="167945" grpId="0"/>
      <p:bldP spid="167946" grpId="0"/>
      <p:bldP spid="167947" grpId="0"/>
      <p:bldP spid="167948" grpId="0"/>
      <p:bldP spid="1679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990600" y="1371600"/>
            <a:ext cx="7318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Legibility:  use minimum of 24-point letters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990600" y="20574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2"/>
            </a:pPr>
            <a:r>
              <a:rPr lang="en-US" altLang="en-US" sz="2800">
                <a:solidFill>
                  <a:srgbClr val="0509FF"/>
                </a:solidFill>
              </a:rPr>
              <a:t>Use boldface and/or italicized letters judiciously</a:t>
            </a:r>
          </a:p>
        </p:txBody>
      </p: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685800" y="685800"/>
            <a:ext cx="3919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The Cosmetic Aspect!</a:t>
            </a: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990600" y="2819400"/>
            <a:ext cx="902493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3"/>
            </a:pPr>
            <a:r>
              <a:rPr lang="en-US" altLang="en-US" sz="2800">
                <a:solidFill>
                  <a:srgbClr val="0509FF"/>
                </a:solidFill>
              </a:rPr>
              <a:t>Guide readers through your poster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a columnar arrangement of panels if possible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numbers or arrows to guide the reader</a:t>
            </a: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990600" y="4495800"/>
            <a:ext cx="6588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Keep number of panels to a minimum</a:t>
            </a:r>
          </a:p>
        </p:txBody>
      </p:sp>
      <p:sp>
        <p:nvSpPr>
          <p:cNvPr id="23559" name="Rectangle 11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Physical Aspects of Designing a Poster </a:t>
            </a:r>
          </a:p>
        </p:txBody>
      </p:sp>
      <p:sp>
        <p:nvSpPr>
          <p:cNvPr id="169996" name="Rectangle 12"/>
          <p:cNvSpPr>
            <a:spLocks noChangeArrowheads="1"/>
          </p:cNvSpPr>
          <p:nvPr/>
        </p:nvSpPr>
        <p:spPr bwMode="auto">
          <a:xfrm>
            <a:off x="990600" y="5257800"/>
            <a:ext cx="66611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5"/>
            </a:pPr>
            <a:r>
              <a:rPr lang="en-US" altLang="en-US" sz="2800">
                <a:solidFill>
                  <a:srgbClr val="0509FF"/>
                </a:solidFill>
              </a:rPr>
              <a:t>Use PowerPoint or other software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Makes editing much easier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Will show you how to do this today!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/>
      <p:bldP spid="169988" grpId="0"/>
      <p:bldP spid="169992" grpId="0"/>
      <p:bldP spid="169993" grpId="0"/>
      <p:bldP spid="169994" grpId="0"/>
      <p:bldP spid="1699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223838" y="836613"/>
            <a:ext cx="9944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14350" indent="-5143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800">
                <a:solidFill>
                  <a:srgbClr val="0509FF"/>
                </a:solidFill>
              </a:rPr>
              <a:t>Be ready to give each visitor a brief summary of your work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304800" y="1524000"/>
            <a:ext cx="66532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2.  Prepare a brief synopsis of your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One-page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Easily done in PowerPoint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Have photocopies ready for visitors</a:t>
            </a:r>
          </a:p>
        </p:txBody>
      </p:sp>
      <p:sp>
        <p:nvSpPr>
          <p:cNvPr id="25604" name="Rectangle 7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Further Preparation for Presenting a Poster 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304800" y="3581400"/>
            <a:ext cx="7280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3.  Be available for questions and comments!</a:t>
            </a: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304800" y="4267200"/>
            <a:ext cx="88836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4"/>
            </a:pPr>
            <a:r>
              <a:rPr lang="en-US" altLang="en-US" sz="2800">
                <a:solidFill>
                  <a:srgbClr val="0509FF"/>
                </a:solidFill>
              </a:rPr>
              <a:t>Avoid chatting constantly with your neighbor or your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     research group fan club so as to miss any visitors!</a:t>
            </a: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304800" y="5486400"/>
            <a:ext cx="5816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5.  Be sure your name tag is visible!</a:t>
            </a: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228600" y="6248400"/>
            <a:ext cx="91614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6"/>
            </a:pPr>
            <a:r>
              <a:rPr lang="en-US" altLang="en-US" sz="2800">
                <a:solidFill>
                  <a:srgbClr val="0509FF"/>
                </a:solidFill>
              </a:rPr>
              <a:t>You do not have to have an answer for every question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     that you are asked!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37" grpId="0"/>
      <p:bldP spid="172041" grpId="0"/>
      <p:bldP spid="172042" grpId="0"/>
      <p:bldP spid="172043" grpId="0"/>
      <p:bldP spid="1720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304800" y="762000"/>
            <a:ext cx="63373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/>
            </a:pPr>
            <a:r>
              <a:rPr lang="en-US" altLang="en-US" sz="2800" b="1">
                <a:solidFill>
                  <a:srgbClr val="0509FF"/>
                </a:solidFill>
              </a:rPr>
              <a:t>Think big!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font size of at least 24 points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304800" y="1828800"/>
            <a:ext cx="88265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2.  Fewer words &amp; more graphics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Brief Introduction and Conclusions sections (text)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Properly labeled figures, tables, schemes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Summary of the Tips for Poster Presentations  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304800" y="3352800"/>
            <a:ext cx="78390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3.  Simple is beautiful!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Judicious use of color, boldface, and italics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304800" y="4495800"/>
            <a:ext cx="89836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4.  Organize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Provide a means for the visitors to follows the flow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304800" y="5562600"/>
            <a:ext cx="88661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5.  Sell your poster to the audience!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Look professional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Be enthusiastic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Be ready to provide a brief summary of your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/>
      <p:bldP spid="175113" grpId="0"/>
      <p:bldP spid="175114" grpId="0"/>
      <p:bldP spid="1751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762000" y="1828800"/>
            <a:ext cx="8686800" cy="2835275"/>
          </a:xfrm>
          <a:prstGeom prst="rect">
            <a:avLst/>
          </a:prstGeom>
          <a:solidFill>
            <a:srgbClr val="FEFF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Effective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Oral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Presentations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381000" y="1219200"/>
            <a:ext cx="91630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/>
            </a:pPr>
            <a:r>
              <a:rPr lang="en-US" altLang="en-US" sz="2800" b="1">
                <a:solidFill>
                  <a:srgbClr val="0509FF"/>
                </a:solidFill>
              </a:rPr>
              <a:t>Write out your talk beforehand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Ensures that all important ideas are covered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Ensures that difficult ideas are explained effectively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Tips for Delivering an Effective Oral Presentation  </a:t>
            </a:r>
          </a:p>
        </p:txBody>
      </p:sp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457200" y="3276600"/>
            <a:ext cx="9320213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 dirty="0">
                <a:solidFill>
                  <a:srgbClr val="0509FF"/>
                </a:solidFill>
              </a:rPr>
              <a:t>2.  Organize your talk appropriately</a:t>
            </a:r>
            <a:endParaRPr lang="en-US" altLang="en-US" sz="2800" dirty="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Use an outline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Beginning, middle, and end sections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The </a:t>
            </a:r>
            <a:r>
              <a:rPr lang="ja-JP" altLang="en-US" sz="2800" dirty="0">
                <a:solidFill>
                  <a:srgbClr val="0509FF"/>
                </a:solidFill>
              </a:rPr>
              <a:t>“</a:t>
            </a:r>
            <a:r>
              <a:rPr lang="en-US" altLang="ja-JP" sz="2800" dirty="0">
                <a:solidFill>
                  <a:srgbClr val="0509FF"/>
                </a:solidFill>
              </a:rPr>
              <a:t>whole-part-whole</a:t>
            </a:r>
            <a:r>
              <a:rPr lang="ja-JP" altLang="en-US" sz="2800" dirty="0">
                <a:solidFill>
                  <a:srgbClr val="0509FF"/>
                </a:solidFill>
              </a:rPr>
              <a:t>”</a:t>
            </a:r>
            <a:r>
              <a:rPr lang="en-US" altLang="ja-JP" sz="2800" dirty="0">
                <a:solidFill>
                  <a:srgbClr val="0509FF"/>
                </a:solidFill>
              </a:rPr>
              <a:t> idea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Brief introduction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Clear statement of the research question and its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2800" dirty="0">
                <a:solidFill>
                  <a:srgbClr val="0509FF"/>
                </a:solidFill>
              </a:rPr>
              <a:t>     significance in a broader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Plenty of time to explain results &amp; their interpretation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509FF"/>
                </a:solidFill>
              </a:rPr>
              <a:t>Time for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/>
      <p:bldP spid="1781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381000" y="1219200"/>
            <a:ext cx="95583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3.  Imagine each slide that you have prepared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Explain it to yourself orally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Then write down what you said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Ensures that your talk sounds natural / conversational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Tips for Delivering an Effective Oral Presentation  </a:t>
            </a: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457200" y="3276600"/>
            <a:ext cx="70993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4.  Do not read your slides word for word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Implies lack of preparation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Will distance you from the audience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57200" y="5029200"/>
            <a:ext cx="80756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5.  Practice, practice, practice!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In front of a critical audience well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Ask for constructive criticism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Do not go over allotted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4" grpId="0"/>
      <p:bldP spid="1792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381000" y="914400"/>
            <a:ext cx="6019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6.  Number of slides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Not too many slides!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Rule of thumb:  1 min. per slide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Tips for Delivering an Effective Oral Presentation  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381000" y="2514600"/>
            <a:ext cx="866933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7.  Simplicity of slides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Not too much information per slide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Figures / tables should demonstrate main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Beware of frills!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It is very easy to overdo this!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381000" y="5029200"/>
            <a:ext cx="898525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8.  Readability of slides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a large and easily readable font (e.g. Arial)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a minimum of 24-point font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Check for misspelled words!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If you have to apologize for a slide, do not show 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/>
      <p:bldP spid="182276" grpId="0"/>
      <p:bldP spid="18227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381000" y="838200"/>
            <a:ext cx="827246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9.  Use of color in the slides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primary colors that provide good contrast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Tips for Delivering an Effective Oral Presentation  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457200" y="1981200"/>
            <a:ext cx="869156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This is easily readable from every location in the room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457200" y="2667000"/>
            <a:ext cx="869156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/>
              <a:t>This is easily readable from every location in the room</a:t>
            </a:r>
          </a:p>
        </p:txBody>
      </p:sp>
      <p:sp>
        <p:nvSpPr>
          <p:cNvPr id="184327" name="Rectangle 7"/>
          <p:cNvSpPr>
            <a:spLocks noChangeArrowheads="1"/>
          </p:cNvSpPr>
          <p:nvPr/>
        </p:nvSpPr>
        <p:spPr bwMode="auto">
          <a:xfrm>
            <a:off x="457200" y="3352800"/>
            <a:ext cx="869156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FF0E26"/>
                </a:solidFill>
              </a:rPr>
              <a:t>This is easily readable from every location in the room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381000" y="4038600"/>
            <a:ext cx="9542463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31FF24"/>
                </a:solidFill>
              </a:rPr>
              <a:t>This is NOT easily readable from every location in the room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304800" y="4800600"/>
            <a:ext cx="8988425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FBFF9F"/>
                </a:solidFill>
              </a:rPr>
              <a:t>This is impossible to read from any location in the room!</a:t>
            </a:r>
          </a:p>
        </p:txBody>
      </p:sp>
      <p:sp>
        <p:nvSpPr>
          <p:cNvPr id="184330" name="Rectangle 10"/>
          <p:cNvSpPr>
            <a:spLocks noChangeArrowheads="1"/>
          </p:cNvSpPr>
          <p:nvPr/>
        </p:nvSpPr>
        <p:spPr bwMode="auto">
          <a:xfrm>
            <a:off x="304800" y="5486400"/>
            <a:ext cx="9258300" cy="523875"/>
          </a:xfrm>
          <a:prstGeom prst="rect">
            <a:avLst/>
          </a:prstGeom>
          <a:solidFill>
            <a:srgbClr val="050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800000"/>
                </a:solidFill>
              </a:rPr>
              <a:t>This is very difficult to read from any location in the room!</a:t>
            </a:r>
          </a:p>
        </p:txBody>
      </p:sp>
      <p:sp>
        <p:nvSpPr>
          <p:cNvPr id="184331" name="Rectangle 11"/>
          <p:cNvSpPr>
            <a:spLocks noChangeArrowheads="1"/>
          </p:cNvSpPr>
          <p:nvPr/>
        </p:nvSpPr>
        <p:spPr bwMode="auto">
          <a:xfrm>
            <a:off x="381000" y="6629400"/>
            <a:ext cx="9018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2800" b="1"/>
              <a:t>Remember</a:t>
            </a:r>
            <a:r>
              <a:rPr lang="en-US" altLang="en-US" sz="2800" b="1">
                <a:solidFill>
                  <a:srgbClr val="0509FF"/>
                </a:solidFill>
              </a:rPr>
              <a:t> </a:t>
            </a:r>
            <a:r>
              <a:rPr lang="en-US" altLang="en-US" sz="2800" b="1" i="1">
                <a:solidFill>
                  <a:srgbClr val="FF0E26"/>
                </a:solidFill>
              </a:rPr>
              <a:t>again</a:t>
            </a:r>
            <a:r>
              <a:rPr lang="en-US" altLang="en-US" sz="2800" b="1">
                <a:solidFill>
                  <a:srgbClr val="FF0E26"/>
                </a:solidFill>
              </a:rPr>
              <a:t>:</a:t>
            </a:r>
            <a:r>
              <a:rPr lang="en-US" altLang="en-US" sz="2800">
                <a:solidFill>
                  <a:srgbClr val="0509FF"/>
                </a:solidFill>
              </a:rPr>
              <a:t> 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0509FF"/>
                </a:solidFill>
                <a:latin typeface="Bernard MT Condensed" panose="02050806060905020404" pitchFamily="18" charset="0"/>
              </a:rPr>
              <a:t>it</a:t>
            </a:r>
            <a:r>
              <a:rPr lang="en-US" altLang="en-US" sz="2800">
                <a:solidFill>
                  <a:srgbClr val="0509FF"/>
                </a:solidFill>
              </a:rPr>
              <a:t> </a:t>
            </a:r>
            <a:r>
              <a:rPr lang="en-US" altLang="en-US" sz="2800">
                <a:solidFill>
                  <a:srgbClr val="31FF24"/>
                </a:solidFill>
              </a:rPr>
              <a:t>is</a:t>
            </a:r>
            <a:r>
              <a:rPr lang="en-US" altLang="en-US" sz="2800">
                <a:solidFill>
                  <a:srgbClr val="0509FF"/>
                </a:solidFill>
              </a:rPr>
              <a:t> </a:t>
            </a:r>
            <a:r>
              <a:rPr lang="en-US" altLang="en-US" sz="2800" i="1">
                <a:solidFill>
                  <a:srgbClr val="FF0E26"/>
                </a:solidFill>
              </a:rPr>
              <a:t>very</a:t>
            </a:r>
            <a:r>
              <a:rPr lang="en-US" altLang="en-US" sz="2800">
                <a:solidFill>
                  <a:schemeClr val="bg2"/>
                </a:solidFill>
              </a:rPr>
              <a:t> </a:t>
            </a:r>
            <a:r>
              <a:rPr lang="en-US" altLang="en-US" sz="2800">
                <a:solidFill>
                  <a:schemeClr val="bg2"/>
                </a:solidFill>
                <a:latin typeface="Apple Chancery" charset="0"/>
              </a:rPr>
              <a:t>easy</a:t>
            </a:r>
            <a:r>
              <a:rPr lang="en-US" altLang="en-US" sz="2800">
                <a:solidFill>
                  <a:srgbClr val="0509FF"/>
                </a:solidFill>
              </a:rPr>
              <a:t> </a:t>
            </a:r>
            <a:r>
              <a:rPr lang="en-US" altLang="en-US" sz="2800">
                <a:solidFill>
                  <a:schemeClr val="hlink"/>
                </a:solidFill>
              </a:rPr>
              <a:t>to</a:t>
            </a:r>
            <a:r>
              <a:rPr lang="en-US" altLang="en-US" sz="2800">
                <a:solidFill>
                  <a:srgbClr val="0509FF"/>
                </a:solidFill>
              </a:rPr>
              <a:t> </a:t>
            </a:r>
            <a:r>
              <a:rPr lang="en-US" altLang="en-US" sz="2800">
                <a:solidFill>
                  <a:srgbClr val="F018FF"/>
                </a:solidFill>
                <a:latin typeface="BlairMdITC TT-Medium" charset="0"/>
              </a:rPr>
              <a:t>overdo</a:t>
            </a:r>
            <a:r>
              <a:rPr lang="en-US" altLang="en-US" sz="2800">
                <a:solidFill>
                  <a:srgbClr val="FF8D3C"/>
                </a:solidFill>
              </a:rPr>
              <a:t> this!</a:t>
            </a:r>
            <a:endParaRPr lang="en-US" altLang="en-US" sz="2800">
              <a:solidFill>
                <a:srgbClr val="050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/>
      <p:bldP spid="184325" grpId="0" animBg="1"/>
      <p:bldP spid="184326" grpId="0" animBg="1"/>
      <p:bldP spid="184327" grpId="0" animBg="1"/>
      <p:bldP spid="184328" grpId="0" animBg="1"/>
      <p:bldP spid="184329" grpId="0" animBg="1"/>
      <p:bldP spid="184330" grpId="0" animBg="1"/>
      <p:bldP spid="1843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457200" y="609600"/>
            <a:ext cx="639445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10.  Before the talk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Arrive early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Familiarize yourself with the room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Tips for Delivering an Effective Oral Presentation  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414338" y="1981200"/>
            <a:ext cx="97536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11.  Beginning your talk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Thank the person who introduced you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Begin your talk decisively (no </a:t>
            </a:r>
            <a:r>
              <a:rPr lang="ja-JP" altLang="en-US" sz="2800">
                <a:solidFill>
                  <a:srgbClr val="0509FF"/>
                </a:solidFill>
              </a:rPr>
              <a:t>“</a:t>
            </a:r>
            <a:r>
              <a:rPr lang="en-US" altLang="ja-JP" sz="2800">
                <a:solidFill>
                  <a:srgbClr val="0509FF"/>
                </a:solidFill>
              </a:rPr>
              <a:t>um,</a:t>
            </a:r>
            <a:r>
              <a:rPr lang="ja-JP" altLang="en-US" sz="2800">
                <a:solidFill>
                  <a:srgbClr val="0509FF"/>
                </a:solidFill>
              </a:rPr>
              <a:t>”</a:t>
            </a:r>
            <a:r>
              <a:rPr lang="en-US" altLang="ja-JP" sz="2800">
                <a:solidFill>
                  <a:srgbClr val="0509FF"/>
                </a:solidFill>
              </a:rPr>
              <a:t> </a:t>
            </a:r>
            <a:r>
              <a:rPr lang="ja-JP" altLang="en-US" sz="2800">
                <a:solidFill>
                  <a:srgbClr val="0509FF"/>
                </a:solidFill>
              </a:rPr>
              <a:t>“</a:t>
            </a:r>
            <a:r>
              <a:rPr lang="en-US" altLang="ja-JP" sz="2800">
                <a:solidFill>
                  <a:srgbClr val="0509FF"/>
                </a:solidFill>
              </a:rPr>
              <a:t>OK,</a:t>
            </a:r>
            <a:r>
              <a:rPr lang="ja-JP" altLang="en-US" sz="2800">
                <a:solidFill>
                  <a:srgbClr val="0509FF"/>
                </a:solidFill>
              </a:rPr>
              <a:t>”</a:t>
            </a:r>
            <a:r>
              <a:rPr lang="en-US" altLang="ja-JP" sz="2800">
                <a:solidFill>
                  <a:srgbClr val="0509FF"/>
                </a:solidFill>
              </a:rPr>
              <a:t> or </a:t>
            </a:r>
            <a:r>
              <a:rPr lang="ja-JP" altLang="en-US" sz="2800">
                <a:solidFill>
                  <a:srgbClr val="0509FF"/>
                </a:solidFill>
              </a:rPr>
              <a:t>“</a:t>
            </a:r>
            <a:r>
              <a:rPr lang="en-US" altLang="ja-JP" sz="2800">
                <a:solidFill>
                  <a:srgbClr val="0509FF"/>
                </a:solidFill>
              </a:rPr>
              <a:t>let</a:t>
            </a:r>
            <a:r>
              <a:rPr lang="ja-JP" altLang="en-US" sz="2800">
                <a:solidFill>
                  <a:srgbClr val="0509FF"/>
                </a:solidFill>
              </a:rPr>
              <a:t>’</a:t>
            </a:r>
            <a:r>
              <a:rPr lang="en-US" altLang="ja-JP" sz="2800">
                <a:solidFill>
                  <a:srgbClr val="0509FF"/>
                </a:solidFill>
              </a:rPr>
              <a:t>s see</a:t>
            </a:r>
            <a:r>
              <a:rPr lang="ja-JP" altLang="en-US" sz="2800">
                <a:solidFill>
                  <a:srgbClr val="0509FF"/>
                </a:solidFill>
              </a:rPr>
              <a:t>”</a:t>
            </a:r>
            <a:r>
              <a:rPr lang="en-US" altLang="ja-JP" sz="2800">
                <a:solidFill>
                  <a:srgbClr val="0509FF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Establish eye contact immediately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381000" y="3810000"/>
            <a:ext cx="82931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12.  During your talk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Keep your talk simple (avoid excessive detail)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Talk to the audience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Speak slowly, clearly, and loudly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Resist filler words (um, ah,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Use a laser pointer sparingly 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381000" y="6477000"/>
            <a:ext cx="3746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0509FF"/>
                </a:solidFill>
              </a:rPr>
              <a:t>13.  Ending your talk</a:t>
            </a:r>
            <a:endParaRPr lang="en-US" altLang="en-US" sz="2800">
              <a:solidFill>
                <a:srgbClr val="0509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End it decisively!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/>
      <p:bldP spid="186372" grpId="0"/>
      <p:bldP spid="186373" grpId="0"/>
      <p:bldP spid="1863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0167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General Considerations BEFORE You Start Preparing for Your Presentation 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914400" y="1295400"/>
            <a:ext cx="6783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1.  Consult with your research mentor! </a:t>
            </a:r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1524000" y="1905000"/>
            <a:ext cx="59801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A matter of courtesy to your mentor</a:t>
            </a: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1524000" y="2514600"/>
            <a:ext cx="72453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Proper acknowledgement must be given to </a:t>
            </a:r>
          </a:p>
          <a:p>
            <a:r>
              <a:rPr lang="en-US" altLang="en-US" sz="2800">
                <a:solidFill>
                  <a:srgbClr val="0509FF"/>
                </a:solidFill>
              </a:rPr>
              <a:t>  all team members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990600" y="3810000"/>
            <a:ext cx="8582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2.  Can the information be disclosed at this time? 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1600200" y="4419600"/>
            <a:ext cx="5684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Ownership of intellectual property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990600" y="5410200"/>
            <a:ext cx="4886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3.  Do your homework well! 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1600200" y="6019800"/>
            <a:ext cx="68691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There is a story to every research project</a:t>
            </a:r>
          </a:p>
          <a:p>
            <a:r>
              <a:rPr lang="en-US" altLang="en-US" sz="2800">
                <a:solidFill>
                  <a:srgbClr val="0509FF"/>
                </a:solidFill>
              </a:rPr>
              <a:t>   - know yours well!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/>
      <p:bldP spid="148486" grpId="0"/>
      <p:bldP spid="148487" grpId="0"/>
      <p:bldP spid="148488" grpId="0"/>
      <p:bldP spid="148489" grpId="0"/>
      <p:bldP spid="148490" grpId="0"/>
      <p:bldP spid="14849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304800" y="762000"/>
            <a:ext cx="4811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/>
            </a:pPr>
            <a:r>
              <a:rPr lang="en-US" altLang="en-US" sz="2800">
                <a:solidFill>
                  <a:srgbClr val="0509FF"/>
                </a:solidFill>
              </a:rPr>
              <a:t>Practice, practice, practice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Summary of the Tips for Oral Presentations  </a:t>
            </a:r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304800" y="1600200"/>
            <a:ext cx="3228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2.  Be professional!</a:t>
            </a:r>
          </a:p>
        </p:txBody>
      </p:sp>
      <p:sp>
        <p:nvSpPr>
          <p:cNvPr id="188425" name="Rectangle 9"/>
          <p:cNvSpPr>
            <a:spLocks noChangeArrowheads="1"/>
          </p:cNvSpPr>
          <p:nvPr/>
        </p:nvSpPr>
        <p:spPr bwMode="auto">
          <a:xfrm>
            <a:off x="304800" y="2590800"/>
            <a:ext cx="3484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3.  Show enthusiasm</a:t>
            </a:r>
          </a:p>
        </p:txBody>
      </p:sp>
      <p:sp>
        <p:nvSpPr>
          <p:cNvPr id="188426" name="Rectangle 10"/>
          <p:cNvSpPr>
            <a:spLocks noChangeArrowheads="1"/>
          </p:cNvSpPr>
          <p:nvPr/>
        </p:nvSpPr>
        <p:spPr bwMode="auto">
          <a:xfrm>
            <a:off x="304800" y="3505200"/>
            <a:ext cx="471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rgbClr val="0509FF"/>
                </a:solidFill>
              </a:rPr>
              <a:t>4.  Be confident and at ease!</a:t>
            </a: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4114800" y="5105400"/>
            <a:ext cx="2219325" cy="519113"/>
          </a:xfrm>
          <a:prstGeom prst="rect">
            <a:avLst/>
          </a:prstGeom>
          <a:solidFill>
            <a:srgbClr val="FBFF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800" b="1"/>
              <a:t>Finally……..</a:t>
            </a: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2362200" y="5638800"/>
            <a:ext cx="5568950" cy="641350"/>
          </a:xfrm>
          <a:prstGeom prst="rect">
            <a:avLst/>
          </a:prstGeom>
          <a:solidFill>
            <a:srgbClr val="FBFF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3600" b="1"/>
              <a:t>Enjoy your presentation!</a:t>
            </a:r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762000" y="6248400"/>
            <a:ext cx="8724900" cy="762000"/>
          </a:xfrm>
          <a:prstGeom prst="rect">
            <a:avLst/>
          </a:prstGeom>
          <a:solidFill>
            <a:srgbClr val="FBFF9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4400" b="1"/>
              <a:t>It is a great learning experience!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188424" grpId="0"/>
      <p:bldP spid="188425" grpId="0"/>
      <p:bldP spid="188426" grpId="0"/>
      <p:bldP spid="188427" grpId="0" animBg="1"/>
      <p:bldP spid="188428" grpId="0" animBg="1"/>
      <p:bldP spid="1884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101679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Common Methods of Communicating </a:t>
            </a:r>
          </a:p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Results of Scientific Research 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2438400" y="3657600"/>
            <a:ext cx="43259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600">
                <a:solidFill>
                  <a:srgbClr val="0509FF"/>
                </a:solidFill>
              </a:rPr>
              <a:t>2.  Oral presentation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438400" y="2362200"/>
            <a:ext cx="4784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600">
                <a:solidFill>
                  <a:srgbClr val="0509FF"/>
                </a:solidFill>
              </a:rPr>
              <a:t>1.  Poster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/>
      <p:bldP spid="1556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01679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Common Features Between </a:t>
            </a:r>
          </a:p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Oral &amp; Poster Presentations 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914400" y="1371600"/>
            <a:ext cx="471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Background / introduction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914400" y="2057400"/>
            <a:ext cx="7439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2.  Main question; purpose and/or significance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914400" y="2819400"/>
            <a:ext cx="2041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3.  Methods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914400" y="3505200"/>
            <a:ext cx="1863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Results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914400" y="4191000"/>
            <a:ext cx="627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5.  Interpretation / discussion of results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914400" y="4876800"/>
            <a:ext cx="4670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6.  Conclusions / future work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914400" y="5638800"/>
            <a:ext cx="7339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7.  References (normally given along the talk)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914400" y="6400800"/>
            <a:ext cx="3762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8.  Acknowledgements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153604" grpId="0"/>
      <p:bldP spid="153605" grpId="0"/>
      <p:bldP spid="153606" grpId="0"/>
      <p:bldP spid="153607" grpId="0"/>
      <p:bldP spid="153608" grpId="0"/>
      <p:bldP spid="153610" grpId="0"/>
      <p:bldP spid="1536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62000" y="1828800"/>
            <a:ext cx="8686800" cy="2835275"/>
          </a:xfrm>
          <a:prstGeom prst="rect">
            <a:avLst/>
          </a:prstGeom>
          <a:solidFill>
            <a:srgbClr val="FEFF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Effective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Poster</a:t>
            </a:r>
          </a:p>
          <a:p>
            <a:pPr algn="ctr"/>
            <a:r>
              <a:rPr lang="en-US" altLang="en-US" sz="6000" b="1">
                <a:solidFill>
                  <a:srgbClr val="0509FF"/>
                </a:solidFill>
                <a:latin typeface="Helvetica" panose="020B0504020202030204" pitchFamily="34" charset="0"/>
              </a:rPr>
              <a:t>Presentations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When is a Poster Appropriate? 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914400" y="1143000"/>
            <a:ext cx="4651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Fear of public speaking!  </a:t>
            </a: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914400" y="2057400"/>
            <a:ext cx="7202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2.  When you have a contained body of work</a:t>
            </a:r>
          </a:p>
        </p:txBody>
      </p:sp>
      <p:sp>
        <p:nvSpPr>
          <p:cNvPr id="159756" name="Rectangle 12"/>
          <p:cNvSpPr>
            <a:spLocks noChangeArrowheads="1"/>
          </p:cNvSpPr>
          <p:nvPr/>
        </p:nvSpPr>
        <p:spPr bwMode="auto">
          <a:xfrm>
            <a:off x="1447800" y="2667000"/>
            <a:ext cx="7324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A single experiment or related sets of expts.</a:t>
            </a:r>
          </a:p>
        </p:txBody>
      </p:sp>
      <p:sp>
        <p:nvSpPr>
          <p:cNvPr id="159757" name="Rectangle 13"/>
          <p:cNvSpPr>
            <a:spLocks noChangeArrowheads="1"/>
          </p:cNvSpPr>
          <p:nvPr/>
        </p:nvSpPr>
        <p:spPr bwMode="auto">
          <a:xfrm>
            <a:off x="1447800" y="3276600"/>
            <a:ext cx="6592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Example:  work done by an UG student</a:t>
            </a:r>
          </a:p>
        </p:txBody>
      </p:sp>
      <p:sp>
        <p:nvSpPr>
          <p:cNvPr id="159758" name="Rectangle 14"/>
          <p:cNvSpPr>
            <a:spLocks noChangeArrowheads="1"/>
          </p:cNvSpPr>
          <p:nvPr/>
        </p:nvSpPr>
        <p:spPr bwMode="auto">
          <a:xfrm>
            <a:off x="914400" y="4267200"/>
            <a:ext cx="8447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3.  Opportunity for meaningful one-to-one discussion</a:t>
            </a:r>
          </a:p>
        </p:txBody>
      </p:sp>
      <p:sp>
        <p:nvSpPr>
          <p:cNvPr id="159759" name="Rectangle 15"/>
          <p:cNvSpPr>
            <a:spLocks noChangeArrowheads="1"/>
          </p:cNvSpPr>
          <p:nvPr/>
        </p:nvSpPr>
        <p:spPr bwMode="auto">
          <a:xfrm>
            <a:off x="914400" y="5257800"/>
            <a:ext cx="894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A poster can be appreciated long after its official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/>
      <p:bldP spid="159755" grpId="0"/>
      <p:bldP spid="159756" grpId="0"/>
      <p:bldP spid="159757" grpId="0"/>
      <p:bldP spid="159758" grpId="0"/>
      <p:bldP spid="1597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Features of an Effective Poster </a:t>
            </a:r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914400" y="1143000"/>
            <a:ext cx="7240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Clear statement of the research problem  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914400" y="1981200"/>
            <a:ext cx="7853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2.  Clear statement of the conclusion(s) reached 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914400" y="2819400"/>
            <a:ext cx="4017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3.  Minimal use of words</a:t>
            </a: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914400" y="3657600"/>
            <a:ext cx="2892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Readable font</a:t>
            </a: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914400" y="4495800"/>
            <a:ext cx="8823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5.  Clearly organized and labeled graphs and diagrams</a:t>
            </a: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914400" y="5334000"/>
            <a:ext cx="718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6.  Simple and neat look; pleasing to the eye</a:t>
            </a: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914400" y="6172200"/>
            <a:ext cx="6430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7.  Enthusiasm of the author / presenter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/>
      <p:bldP spid="161796" grpId="0"/>
      <p:bldP spid="161799" grpId="0"/>
      <p:bldP spid="161800" grpId="0"/>
      <p:bldP spid="161801" grpId="0"/>
      <p:bldP spid="161802" grpId="0"/>
      <p:bldP spid="1618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Factors to Consider in Designing a Poster </a:t>
            </a: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990600" y="914400"/>
            <a:ext cx="4254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1.  Know your audience </a:t>
            </a: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1524000" y="1447800"/>
            <a:ext cx="8056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Large/national meetings vs. small/local meetings</a:t>
            </a: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1524000" y="2057400"/>
            <a:ext cx="79359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Common mistake: over- or under-estimating the</a:t>
            </a:r>
          </a:p>
          <a:p>
            <a:r>
              <a:rPr lang="en-US" altLang="en-US" sz="2800">
                <a:solidFill>
                  <a:srgbClr val="0509FF"/>
                </a:solidFill>
              </a:rPr>
              <a:t>   audience</a:t>
            </a:r>
            <a:r>
              <a:rPr lang="ja-JP" altLang="en-US" sz="2800">
                <a:solidFill>
                  <a:srgbClr val="0509FF"/>
                </a:solidFill>
              </a:rPr>
              <a:t>’</a:t>
            </a:r>
            <a:r>
              <a:rPr lang="en-US" altLang="ja-JP" sz="2800">
                <a:solidFill>
                  <a:srgbClr val="0509FF"/>
                </a:solidFill>
              </a:rPr>
              <a:t>s familiarity with your subject</a:t>
            </a:r>
            <a:endParaRPr lang="en-US" altLang="en-US" sz="2800">
              <a:solidFill>
                <a:srgbClr val="0509FF"/>
              </a:solidFill>
            </a:endParaRPr>
          </a:p>
        </p:txBody>
      </p:sp>
      <p:sp>
        <p:nvSpPr>
          <p:cNvPr id="163854" name="Rectangle 14"/>
          <p:cNvSpPr>
            <a:spLocks noChangeArrowheads="1"/>
          </p:cNvSpPr>
          <p:nvPr/>
        </p:nvSpPr>
        <p:spPr bwMode="auto">
          <a:xfrm>
            <a:off x="990600" y="3505200"/>
            <a:ext cx="4511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2.  Overall considerations</a:t>
            </a:r>
          </a:p>
        </p:txBody>
      </p:sp>
      <p:sp>
        <p:nvSpPr>
          <p:cNvPr id="163855" name="Rectangle 15"/>
          <p:cNvSpPr>
            <a:spLocks noChangeArrowheads="1"/>
          </p:cNvSpPr>
          <p:nvPr/>
        </p:nvSpPr>
        <p:spPr bwMode="auto">
          <a:xfrm>
            <a:off x="1524000" y="5257800"/>
            <a:ext cx="3055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Physical aspects</a:t>
            </a:r>
          </a:p>
        </p:txBody>
      </p:sp>
      <p:sp>
        <p:nvSpPr>
          <p:cNvPr id="163858" name="Rectangle 18"/>
          <p:cNvSpPr>
            <a:spLocks noChangeArrowheads="1"/>
          </p:cNvSpPr>
          <p:nvPr/>
        </p:nvSpPr>
        <p:spPr bwMode="auto">
          <a:xfrm>
            <a:off x="1524000" y="4114800"/>
            <a:ext cx="72278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Scientific message</a:t>
            </a:r>
          </a:p>
          <a:p>
            <a:pPr lvl="1"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What is the best way to communicate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1" grpId="0"/>
      <p:bldP spid="163852" grpId="0"/>
      <p:bldP spid="163853" grpId="0"/>
      <p:bldP spid="163854" grpId="0"/>
      <p:bldP spid="163855" grpId="0"/>
      <p:bldP spid="163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101679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rgbClr val="FF0E26"/>
                </a:solidFill>
                <a:latin typeface="Helvetica" panose="020B0504020202030204" pitchFamily="34" charset="0"/>
              </a:rPr>
              <a:t>Physical Aspects of Designing a Poster </a:t>
            </a: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990600" y="1828800"/>
            <a:ext cx="69834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1.  Dimensions of the space allotted to you 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990600" y="2514600"/>
            <a:ext cx="4711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2.  Layout and size of panels</a:t>
            </a: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990600" y="3276600"/>
            <a:ext cx="4845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AutoNum type="arabicPeriod" startAt="3"/>
            </a:pPr>
            <a:r>
              <a:rPr lang="en-US" altLang="en-US" sz="2800">
                <a:solidFill>
                  <a:srgbClr val="0509FF"/>
                </a:solidFill>
              </a:rPr>
              <a:t>Text vs. graphic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A picture = 1000 words!</a:t>
            </a:r>
          </a:p>
        </p:txBody>
      </p: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990600" y="4495800"/>
            <a:ext cx="27733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4.  Colors to use</a:t>
            </a:r>
          </a:p>
        </p:txBody>
      </p:sp>
      <p:sp>
        <p:nvSpPr>
          <p:cNvPr id="165901" name="Rectangle 13"/>
          <p:cNvSpPr>
            <a:spLocks noChangeArrowheads="1"/>
          </p:cNvSpPr>
          <p:nvPr/>
        </p:nvSpPr>
        <p:spPr bwMode="auto">
          <a:xfrm>
            <a:off x="990600" y="5257800"/>
            <a:ext cx="5184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509FF"/>
                </a:solidFill>
              </a:rPr>
              <a:t>5.  Something to catch the eye?</a:t>
            </a:r>
          </a:p>
        </p:txBody>
      </p:sp>
      <p:sp>
        <p:nvSpPr>
          <p:cNvPr id="165902" name="Rectangle 14"/>
          <p:cNvSpPr>
            <a:spLocks noChangeArrowheads="1"/>
          </p:cNvSpPr>
          <p:nvPr/>
        </p:nvSpPr>
        <p:spPr bwMode="auto">
          <a:xfrm>
            <a:off x="1524000" y="5791200"/>
            <a:ext cx="5189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Rule of thumb:  keep it simple!</a:t>
            </a:r>
          </a:p>
        </p:txBody>
      </p:sp>
      <p:sp>
        <p:nvSpPr>
          <p:cNvPr id="165903" name="Rectangle 15"/>
          <p:cNvSpPr>
            <a:spLocks noChangeArrowheads="1"/>
          </p:cNvSpPr>
          <p:nvPr/>
        </p:nvSpPr>
        <p:spPr bwMode="auto">
          <a:xfrm>
            <a:off x="1524000" y="6400800"/>
            <a:ext cx="6948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509FF"/>
                </a:solidFill>
              </a:rPr>
              <a:t> Remember:  it is very easy to overdo this!</a:t>
            </a:r>
          </a:p>
        </p:txBody>
      </p:sp>
      <p:sp>
        <p:nvSpPr>
          <p:cNvPr id="165904" name="Rectangle 16"/>
          <p:cNvSpPr>
            <a:spLocks noChangeArrowheads="1"/>
          </p:cNvSpPr>
          <p:nvPr/>
        </p:nvSpPr>
        <p:spPr bwMode="auto">
          <a:xfrm>
            <a:off x="685800" y="1143000"/>
            <a:ext cx="3444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800" b="1">
                <a:solidFill>
                  <a:srgbClr val="0509FF"/>
                </a:solidFill>
              </a:rPr>
              <a:t>General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/>
      <p:bldP spid="165892" grpId="0"/>
      <p:bldP spid="165899" grpId="0"/>
      <p:bldP spid="165900" grpId="0"/>
      <p:bldP spid="165901" grpId="0"/>
      <p:bldP spid="165902" grpId="0"/>
      <p:bldP spid="165903" grpId="0"/>
      <p:bldP spid="165904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1336</Words>
  <Application>Microsoft Office PowerPoint</Application>
  <PresentationFormat>Custom</PresentationFormat>
  <Paragraphs>224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MS PGothic</vt:lpstr>
      <vt:lpstr>Helvetica</vt:lpstr>
      <vt:lpstr>ヒラギノ角ゴ Pro W3</vt:lpstr>
      <vt:lpstr>Bernard MT Condensed</vt:lpstr>
      <vt:lpstr>Apple Chancery</vt:lpstr>
      <vt:lpstr>BlairMdITC TT-Medium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CSU Fresno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Presentations</dc:title>
  <dc:subject/>
  <dc:creator>Saeed Attar</dc:creator>
  <cp:keywords/>
  <dc:description/>
  <cp:lastModifiedBy>GS Writing Lab SA</cp:lastModifiedBy>
  <cp:revision>243</cp:revision>
  <dcterms:created xsi:type="dcterms:W3CDTF">2011-03-24T21:58:01Z</dcterms:created>
  <dcterms:modified xsi:type="dcterms:W3CDTF">2015-03-04T19:33:27Z</dcterms:modified>
  <cp:category/>
</cp:coreProperties>
</file>