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12" r:id="rId3"/>
    <p:sldId id="355" r:id="rId4"/>
    <p:sldId id="274" r:id="rId5"/>
    <p:sldId id="374" r:id="rId6"/>
    <p:sldId id="366" r:id="rId7"/>
    <p:sldId id="367" r:id="rId8"/>
    <p:sldId id="368" r:id="rId9"/>
    <p:sldId id="369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2AA"/>
    <a:srgbClr val="296FA7"/>
    <a:srgbClr val="2B6FA5"/>
    <a:srgbClr val="2D6FA3"/>
    <a:srgbClr val="3073A5"/>
    <a:srgbClr val="3174A6"/>
    <a:srgbClr val="2C74A6"/>
    <a:srgbClr val="2C72A6"/>
    <a:srgbClr val="317AB0"/>
    <a:srgbClr val="2C75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0" autoAdjust="0"/>
    <p:restoredTop sz="63141" autoAdjust="0"/>
  </p:normalViewPr>
  <p:slideViewPr>
    <p:cSldViewPr>
      <p:cViewPr varScale="1">
        <p:scale>
          <a:sx n="64" d="100"/>
          <a:sy n="64" d="100"/>
        </p:scale>
        <p:origin x="1546" y="4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1" y="0"/>
            <a:ext cx="3043344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4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1" y="8842029"/>
            <a:ext cx="3043344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4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4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29"/>
            <a:ext cx="3043344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1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993" indent="-172993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2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993" indent="-172993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4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91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38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54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09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90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388458-5697-41E2-9CCD-A59E8925D03C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159F16-2856-4696-A4B3-3337CFB237EE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A905ED-3CD1-4212-A4A7-71802E209E94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B57713-738C-4A81-998A-447BE51A24E6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15E9AD-861C-4043-BCE8-2D479177658B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A9E956-C9E8-433B-AFC2-4AC6C166A4DE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C800AB-33C6-4BF5-A522-EC07A7D17F5B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D1162-DD5B-4454-B5CA-E35785B0D8E4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E5011E-888C-4E52-855D-56D473FED8A9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7EC60B-B64F-42E5-BF53-3F7840950F58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4E45F-78AA-4975-9A73-ECD185401EE6}" type="datetime1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Technology Services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Organization Updates</a:t>
            </a:r>
            <a:br>
              <a:rPr lang="en-US" sz="3600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Previous Action Items</a:t>
            </a:r>
            <a:endParaRPr lang="en-US" b="1" dirty="0">
              <a:solidFill>
                <a:srgbClr val="2C72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1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828800"/>
            <a:ext cx="8153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465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March 2, 2016 – Change, Moves, Postings</a:t>
            </a:r>
          </a:p>
          <a:p>
            <a:pPr lvl="1"/>
            <a:r>
              <a:rPr lang="en-US" dirty="0" smtClean="0"/>
              <a:t>Transition Phases</a:t>
            </a:r>
          </a:p>
          <a:p>
            <a:r>
              <a:rPr lang="en-US" dirty="0" smtClean="0"/>
              <a:t>Feedback (TMT, Campus,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Baseline Assessment of Services</a:t>
            </a:r>
          </a:p>
          <a:p>
            <a:r>
              <a:rPr lang="en-US" dirty="0" smtClean="0"/>
              <a:t>Baseline Assessment of Organization</a:t>
            </a:r>
          </a:p>
          <a:p>
            <a:r>
              <a:rPr lang="en-US" dirty="0" smtClean="0"/>
              <a:t>Forward Focus</a:t>
            </a:r>
          </a:p>
          <a:p>
            <a:r>
              <a:rPr lang="en-US" dirty="0" smtClean="0"/>
              <a:t>Adjustments, As Needed</a:t>
            </a:r>
          </a:p>
          <a:p>
            <a:r>
              <a:rPr lang="en-US" dirty="0" smtClean="0"/>
              <a:t>2016 IT Strategic Plan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Organization Updates</a:t>
            </a:r>
            <a:br>
              <a:rPr lang="en-US" sz="3200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Review of Vision</a:t>
            </a:r>
            <a:endParaRPr lang="en-US" sz="3200" b="1" dirty="0">
              <a:solidFill>
                <a:srgbClr val="2C72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828800"/>
            <a:ext cx="8153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/>
          <a:lstStyle/>
          <a:p>
            <a:r>
              <a:rPr lang="en-US" dirty="0" smtClean="0"/>
              <a:t>Vision of Being Proactive</a:t>
            </a:r>
          </a:p>
          <a:p>
            <a:pPr lvl="1"/>
            <a:r>
              <a:rPr lang="en-US" dirty="0" smtClean="0"/>
              <a:t>Project Management Office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Innovation and Research</a:t>
            </a:r>
          </a:p>
          <a:p>
            <a:pPr lvl="1"/>
            <a:r>
              <a:rPr lang="en-US" dirty="0" smtClean="0"/>
              <a:t>Shared Governance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7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Plan</a:t>
            </a:r>
            <a:endParaRPr lang="en-US" b="1" dirty="0">
              <a:solidFill>
                <a:srgbClr val="2C72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828800"/>
            <a:ext cx="8153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222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 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2209800"/>
            <a:ext cx="8229600" cy="3886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Why is it important?</a:t>
            </a:r>
          </a:p>
          <a:p>
            <a:r>
              <a:rPr lang="en-US" dirty="0" smtClean="0"/>
              <a:t>How will it happen?  How will we use it?</a:t>
            </a:r>
          </a:p>
          <a:p>
            <a:r>
              <a:rPr lang="en-US" dirty="0" smtClean="0"/>
              <a:t>Who will be involved?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Plan</a:t>
            </a:r>
            <a:endParaRPr lang="en-US" b="1" dirty="0">
              <a:solidFill>
                <a:srgbClr val="2C72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828800"/>
            <a:ext cx="8153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222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People and Organization =&gt; Campus Priority #2, #1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Provide resources to cultivate passionate, technically competent, committed, collaborative, and emotionally intelligent team members.  Forge a culture of open dialog, healthy conflict resolution, transparency, trust, fairness, respect and diversity. 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Plan</a:t>
            </a:r>
            <a:endParaRPr lang="en-US" b="1" dirty="0">
              <a:solidFill>
                <a:srgbClr val="2C72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828800"/>
            <a:ext cx="8153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222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Innovation =&gt; </a:t>
            </a:r>
            <a:r>
              <a:rPr lang="en-US" sz="2800" b="1" dirty="0"/>
              <a:t>Campus Priority #1, #3, #2, #</a:t>
            </a:r>
            <a:r>
              <a:rPr lang="en-US" sz="2800" b="1" dirty="0" smtClean="0"/>
              <a:t>4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Foster bold innovation with transformational technologies in teaching, learning, and administration through proactive engagement and partnership with campus constituents to support student success.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Plan</a:t>
            </a:r>
            <a:endParaRPr lang="en-US" b="1" dirty="0">
              <a:solidFill>
                <a:srgbClr val="2C72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828800"/>
            <a:ext cx="8153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222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Participatory Governance and Process Improvements </a:t>
            </a:r>
            <a:r>
              <a:rPr lang="en-US" sz="2800" b="1" dirty="0" smtClean="0"/>
              <a:t>=&gt; </a:t>
            </a:r>
            <a:r>
              <a:rPr lang="en-US" sz="2800" b="1" dirty="0"/>
              <a:t>Campus Priority ALL, #3, #</a:t>
            </a:r>
            <a:r>
              <a:rPr lang="en-US" sz="2800" b="1" dirty="0" smtClean="0"/>
              <a:t>2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Ensure </a:t>
            </a:r>
            <a:r>
              <a:rPr lang="en-US" sz="2800" dirty="0"/>
              <a:t>that we have appropriate representation and participation of the university community in an equitable and collegial decision-making process for IT priorities.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Plan</a:t>
            </a:r>
            <a:endParaRPr lang="en-US" b="1" dirty="0">
              <a:solidFill>
                <a:srgbClr val="2C72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828800"/>
            <a:ext cx="8153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222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Technology for Scholarly Activities, Teaching, and Learning </a:t>
            </a:r>
            <a:r>
              <a:rPr lang="en-US" sz="2800" b="1" dirty="0" smtClean="0"/>
              <a:t>=&gt; </a:t>
            </a:r>
            <a:r>
              <a:rPr lang="en-US" sz="2800" b="1" dirty="0"/>
              <a:t>Campus Priority #1, #2, #3, #4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Support </a:t>
            </a:r>
            <a:r>
              <a:rPr lang="en-US" sz="2800" dirty="0"/>
              <a:t>the general mission of higher education </a:t>
            </a:r>
            <a:r>
              <a:rPr lang="en-US" sz="2800" dirty="0" smtClean="0"/>
              <a:t>by </a:t>
            </a:r>
            <a:r>
              <a:rPr lang="en-US" sz="2800" dirty="0"/>
              <a:t>providing infrastructure, tools, and services to support scholarly activities, pedagogical research and innovation, and data-driven decisions to support the academic mission.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2C7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Plan</a:t>
            </a:r>
            <a:endParaRPr lang="en-US" b="1" dirty="0">
              <a:solidFill>
                <a:srgbClr val="2C72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828800"/>
            <a:ext cx="8153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222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Culture </a:t>
            </a:r>
            <a:r>
              <a:rPr lang="en-US" sz="2800" b="1" dirty="0"/>
              <a:t>of </a:t>
            </a:r>
            <a:r>
              <a:rPr lang="en-US" sz="2800" b="1" dirty="0" smtClean="0"/>
              <a:t>Service</a:t>
            </a:r>
            <a:r>
              <a:rPr lang="en-US" sz="2800" b="1" dirty="0"/>
              <a:t> </a:t>
            </a:r>
            <a:r>
              <a:rPr lang="en-US" sz="2800" b="1" dirty="0" smtClean="0"/>
              <a:t>=&gt; </a:t>
            </a:r>
            <a:r>
              <a:rPr lang="en-US" sz="2800" b="1" dirty="0"/>
              <a:t>Campus Priority </a:t>
            </a:r>
            <a:r>
              <a:rPr lang="en-US" sz="2800" b="1" dirty="0" smtClean="0"/>
              <a:t>ALL, </a:t>
            </a:r>
            <a:r>
              <a:rPr lang="en-US" sz="2800" b="1" dirty="0"/>
              <a:t>#1, #2, #4, #</a:t>
            </a:r>
            <a:r>
              <a:rPr lang="en-US" sz="2800" b="1" dirty="0" smtClean="0"/>
              <a:t>3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Foster </a:t>
            </a:r>
            <a:r>
              <a:rPr lang="en-US" sz="2800" dirty="0"/>
              <a:t>an environment emphasizing a commitment to </a:t>
            </a:r>
            <a:r>
              <a:rPr lang="en-US" sz="2800" dirty="0" smtClean="0"/>
              <a:t>helpful </a:t>
            </a:r>
            <a:r>
              <a:rPr lang="en-US" sz="2800" dirty="0"/>
              <a:t>service, transparency, </a:t>
            </a:r>
            <a:r>
              <a:rPr lang="en-US" sz="2800" dirty="0" err="1"/>
              <a:t>proactiveness</a:t>
            </a:r>
            <a:r>
              <a:rPr lang="en-US" sz="2800" dirty="0"/>
              <a:t>, responsiveness, continuous-improvement, and partnership in support of delivering appropriate services for the greater good of the University.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</Template>
  <TotalTime>5108</TotalTime>
  <Words>327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New Logo</vt:lpstr>
      <vt:lpstr>Office Theme</vt:lpstr>
      <vt:lpstr>Organization Updates Previous Action Items</vt:lpstr>
      <vt:lpstr>Organization Updates Review of Vision</vt:lpstr>
      <vt:lpstr>Strategic Plan</vt:lpstr>
      <vt:lpstr>Strategic Plan</vt:lpstr>
      <vt:lpstr>Strategic Plan</vt:lpstr>
      <vt:lpstr>Strategic Plan</vt:lpstr>
      <vt:lpstr>Strategic Plan</vt:lpstr>
      <vt:lpstr>Strategic Plan</vt:lpstr>
    </vt:vector>
  </TitlesOfParts>
  <Company>California State University Fresno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Clutts</dc:creator>
  <cp:lastModifiedBy>Venita Baker</cp:lastModifiedBy>
  <cp:revision>649</cp:revision>
  <cp:lastPrinted>2016-08-16T05:59:04Z</cp:lastPrinted>
  <dcterms:created xsi:type="dcterms:W3CDTF">2012-08-23T22:14:48Z</dcterms:created>
  <dcterms:modified xsi:type="dcterms:W3CDTF">2016-10-11T00:36:03Z</dcterms:modified>
</cp:coreProperties>
</file>